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9" r:id="rId4"/>
    <p:sldId id="265" r:id="rId5"/>
    <p:sldId id="266" r:id="rId6"/>
    <p:sldId id="274" r:id="rId7"/>
    <p:sldId id="275" r:id="rId8"/>
    <p:sldId id="278" r:id="rId9"/>
    <p:sldId id="279" r:id="rId10"/>
    <p:sldId id="281" r:id="rId11"/>
    <p:sldId id="282" r:id="rId12"/>
    <p:sldId id="283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4" r:id="rId21"/>
    <p:sldId id="296" r:id="rId22"/>
    <p:sldId id="297" r:id="rId23"/>
    <p:sldId id="298" r:id="rId24"/>
    <p:sldId id="299" r:id="rId25"/>
    <p:sldId id="300" r:id="rId26"/>
    <p:sldId id="303" r:id="rId27"/>
    <p:sldId id="304" r:id="rId28"/>
    <p:sldId id="305" r:id="rId29"/>
    <p:sldId id="325" r:id="rId30"/>
    <p:sldId id="326" r:id="rId31"/>
    <p:sldId id="327" r:id="rId32"/>
    <p:sldId id="306" r:id="rId33"/>
    <p:sldId id="309" r:id="rId34"/>
    <p:sldId id="328" r:id="rId35"/>
    <p:sldId id="329" r:id="rId36"/>
    <p:sldId id="330" r:id="rId37"/>
    <p:sldId id="331" r:id="rId38"/>
    <p:sldId id="332" r:id="rId39"/>
    <p:sldId id="310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33" r:id="rId50"/>
    <p:sldId id="324" r:id="rId51"/>
    <p:sldId id="320" r:id="rId52"/>
    <p:sldId id="321" r:id="rId53"/>
    <p:sldId id="322" r:id="rId54"/>
    <p:sldId id="323" r:id="rId5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50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95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1205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937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096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384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41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19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91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16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41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93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52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2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87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71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D6B78-3624-4150-871B-0BB5959D00B8}" type="datetimeFigureOut">
              <a:rPr lang="tr-TR" smtClean="0"/>
              <a:t>22.12.2016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B3593C3-FF27-4034-B2E2-88BDD8534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16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3400" dirty="0" smtClean="0"/>
              <a:t>TOPLAM </a:t>
            </a:r>
            <a:r>
              <a:rPr lang="tr-TR" sz="3500" dirty="0" smtClean="0"/>
              <a:t>KALİTE</a:t>
            </a:r>
            <a:r>
              <a:rPr lang="tr-TR" sz="3400" dirty="0" smtClean="0"/>
              <a:t> YÖNETİMİ </a:t>
            </a:r>
            <a:br>
              <a:rPr lang="tr-TR" sz="3400" dirty="0" smtClean="0"/>
            </a:br>
            <a:r>
              <a:rPr lang="tr-TR" sz="3400" dirty="0" smtClean="0"/>
              <a:t>ve</a:t>
            </a:r>
            <a:br>
              <a:rPr lang="tr-TR" sz="3400" dirty="0" smtClean="0"/>
            </a:br>
            <a:r>
              <a:rPr lang="tr-TR" sz="3400" dirty="0" smtClean="0"/>
              <a:t>ISO 9001-2015 KALİTE YÖNETİM SİSTEMİ</a:t>
            </a:r>
            <a:r>
              <a:rPr lang="tr-TR" sz="3400" b="1" dirty="0" smtClean="0"/>
              <a:t> </a:t>
            </a:r>
            <a:endParaRPr lang="tr-TR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Prof. Dr. Mesut Kumru</a:t>
            </a:r>
          </a:p>
          <a:p>
            <a:r>
              <a:rPr lang="tr-TR" sz="2000" dirty="0" smtClean="0"/>
              <a:t>DOU Kalite Koordinatörü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085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TOPLAM KALİTE YÖNETİMİ ANLAYIŞI 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Faydaları </a:t>
            </a:r>
          </a:p>
          <a:p>
            <a:pPr marL="0" indent="0">
              <a:buNone/>
            </a:pPr>
            <a:r>
              <a:rPr lang="tr-TR" dirty="0" smtClean="0"/>
              <a:t>1. Kaliteyi iyileştirir</a:t>
            </a:r>
          </a:p>
          <a:p>
            <a:pPr marL="0" indent="0">
              <a:buNone/>
            </a:pPr>
            <a:r>
              <a:rPr lang="tr-TR" dirty="0" smtClean="0"/>
              <a:t>2. Çalışanın katılımını arttırır</a:t>
            </a:r>
          </a:p>
          <a:p>
            <a:pPr marL="0" indent="0">
              <a:buNone/>
            </a:pPr>
            <a:r>
              <a:rPr lang="tr-TR" dirty="0" smtClean="0"/>
              <a:t>3. Ekip çalışmasını arttırır </a:t>
            </a:r>
          </a:p>
          <a:p>
            <a:pPr marL="0" indent="0">
              <a:buNone/>
            </a:pPr>
            <a:r>
              <a:rPr lang="tr-TR" dirty="0" smtClean="0"/>
              <a:t>4. Çalışma koşullarını iyileştirir</a:t>
            </a:r>
          </a:p>
          <a:p>
            <a:pPr marL="0" indent="0">
              <a:buNone/>
            </a:pPr>
            <a:r>
              <a:rPr lang="tr-TR" dirty="0" smtClean="0"/>
              <a:t>5. Müşteri memnuniyetini yükseltir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07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TOPLAM KALİTE YÖNETİMİ ANLAYIŞI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6. Çalışan memnuniyetini iyileştirir </a:t>
            </a:r>
          </a:p>
          <a:p>
            <a:pPr marL="0" indent="0">
              <a:buNone/>
            </a:pPr>
            <a:r>
              <a:rPr lang="tr-TR" dirty="0" smtClean="0"/>
              <a:t>7. Üretkenliği arttırır</a:t>
            </a:r>
          </a:p>
          <a:p>
            <a:pPr marL="0" indent="0">
              <a:buNone/>
            </a:pPr>
            <a:r>
              <a:rPr lang="tr-TR" dirty="0" smtClean="0"/>
              <a:t>8. İletişimi iyileştirir</a:t>
            </a:r>
          </a:p>
          <a:p>
            <a:pPr marL="0" indent="0">
              <a:buNone/>
            </a:pPr>
            <a:r>
              <a:rPr lang="tr-TR" dirty="0" smtClean="0"/>
              <a:t>9. Karlılığı arttırır</a:t>
            </a:r>
          </a:p>
          <a:p>
            <a:pPr marL="0" indent="0">
              <a:buNone/>
            </a:pPr>
            <a:r>
              <a:rPr lang="tr-TR" dirty="0" smtClean="0"/>
              <a:t>10. Pazar payını arttırır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180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TOPLAM KALİTE YÖNETİMİ ANLAYIŞI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Temel Kavramları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1. Üst yönetimin aktif katılımı ve desteği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2. Müşteriye odaklanma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3. Tüm insangücünün katılımı ve kendilerinden yararlanılması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4. Sürekli iyileştirme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5. Tedarikçi ortaklığı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6. Performans ölçütleri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08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TOPLAM KALİTE YÖNETİMİ ANLAYIŞI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Kalite Çevrimi </a:t>
            </a:r>
          </a:p>
          <a:p>
            <a:endParaRPr lang="tr-TR" b="1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Pazar / Müşteri </a:t>
            </a:r>
            <a:r>
              <a:rPr lang="tr-TR" dirty="0" smtClean="0"/>
              <a:t>	→</a:t>
            </a:r>
            <a:r>
              <a:rPr lang="tr-TR" dirty="0"/>
              <a:t> </a:t>
            </a:r>
            <a:r>
              <a:rPr lang="tr-TR" dirty="0" smtClean="0"/>
              <a:t> Ürün/hizmet Geliştirme –  Tasarım   → </a:t>
            </a:r>
          </a:p>
          <a:p>
            <a:pPr marL="0" indent="0">
              <a:buNone/>
            </a:pPr>
            <a:r>
              <a:rPr lang="tr-TR" dirty="0" smtClean="0"/>
              <a:t>  Üretim  →  Dağıtım	→  Servis  →	  </a:t>
            </a:r>
            <a:r>
              <a:rPr lang="tr-TR" dirty="0" smtClean="0">
                <a:solidFill>
                  <a:srgbClr val="0070C0"/>
                </a:solidFill>
              </a:rPr>
              <a:t>Algılanan Ürün/hizmet</a:t>
            </a:r>
          </a:p>
          <a:p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6804248" y="3717032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Düz Bağlayıcı 6"/>
          <p:cNvCxnSpPr>
            <a:endCxn id="3" idx="1"/>
          </p:cNvCxnSpPr>
          <p:nvPr/>
        </p:nvCxnSpPr>
        <p:spPr>
          <a:xfrm flipH="1" flipV="1">
            <a:off x="1942415" y="4022411"/>
            <a:ext cx="4861833" cy="54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>
            <a:stCxn id="3" idx="1"/>
          </p:cNvCxnSpPr>
          <p:nvPr/>
        </p:nvCxnSpPr>
        <p:spPr>
          <a:xfrm flipV="1">
            <a:off x="1942415" y="3212976"/>
            <a:ext cx="0" cy="809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TOPLAM KALİTE YÖNETİMİ ANLAYIŞI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Kalite Kontrol</a:t>
            </a:r>
          </a:p>
          <a:p>
            <a:pPr marL="0" indent="0">
              <a:buNone/>
            </a:pPr>
            <a:r>
              <a:rPr lang="tr-TR" b="1" dirty="0" smtClean="0"/>
              <a:t>	↓</a:t>
            </a:r>
          </a:p>
          <a:p>
            <a:r>
              <a:rPr lang="tr-TR" b="1" dirty="0" smtClean="0"/>
              <a:t>Kalite Planlama ve Kontrol</a:t>
            </a:r>
          </a:p>
          <a:p>
            <a:pPr marL="0" indent="0">
              <a:buNone/>
            </a:pPr>
            <a:r>
              <a:rPr lang="tr-TR" b="1" dirty="0" smtClean="0"/>
              <a:t>	↓</a:t>
            </a:r>
          </a:p>
          <a:p>
            <a:r>
              <a:rPr lang="tr-TR" b="1" dirty="0" smtClean="0"/>
              <a:t>Kalite Güvence</a:t>
            </a:r>
          </a:p>
          <a:p>
            <a:pPr marL="0" indent="0">
              <a:buNone/>
            </a:pPr>
            <a:r>
              <a:rPr lang="tr-TR" b="1" dirty="0" smtClean="0"/>
              <a:t>	↓</a:t>
            </a:r>
          </a:p>
          <a:p>
            <a:r>
              <a:rPr lang="tr-TR" b="1" dirty="0" smtClean="0"/>
              <a:t>TOPLAM KALİTE YÖNETİMİ</a:t>
            </a:r>
          </a:p>
          <a:p>
            <a:endParaRPr lang="tr-TR" dirty="0" smtClean="0"/>
          </a:p>
          <a:p>
            <a:r>
              <a:rPr lang="tr-TR" dirty="0" smtClean="0"/>
              <a:t>Kalite maliyetleri  kalite kontrol uygulamasında en çok, TKY uygulamasında en azdır.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24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PRENSİPLER VE UYGULAMALAR: LİDERLİK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Lider</a:t>
            </a:r>
            <a:r>
              <a:rPr lang="tr-TR" b="1" dirty="0"/>
              <a:t>,</a:t>
            </a:r>
            <a:r>
              <a:rPr lang="tr-TR" dirty="0"/>
              <a:t>  çalışanları asık </a:t>
            </a:r>
            <a:r>
              <a:rPr lang="tr-TR" dirty="0" smtClean="0"/>
              <a:t>suratla </a:t>
            </a:r>
            <a:r>
              <a:rPr lang="tr-TR" dirty="0"/>
              <a:t>kontrol eden değil, onlara amaçları benimseten </a:t>
            </a:r>
            <a:r>
              <a:rPr lang="tr-TR" dirty="0" smtClean="0"/>
              <a:t>kişidir.</a:t>
            </a:r>
            <a:endParaRPr lang="tr-TR" dirty="0"/>
          </a:p>
          <a:p>
            <a:r>
              <a:rPr lang="tr-TR" dirty="0"/>
              <a:t>Bob Eaton: </a:t>
            </a:r>
            <a:r>
              <a:rPr lang="tr-TR" b="1" dirty="0">
                <a:solidFill>
                  <a:srgbClr val="FF0000"/>
                </a:solidFill>
              </a:rPr>
              <a:t>Lider,</a:t>
            </a:r>
            <a:r>
              <a:rPr lang="tr-TR" dirty="0">
                <a:solidFill>
                  <a:srgbClr val="FF0000"/>
                </a:solidFill>
              </a:rPr>
              <a:t> bir grup insanı gidemeyeceklerini düşündükleri yere </a:t>
            </a:r>
            <a:r>
              <a:rPr lang="tr-TR" dirty="0" smtClean="0">
                <a:solidFill>
                  <a:srgbClr val="FF0000"/>
                </a:solidFill>
              </a:rPr>
              <a:t>götürebilen kişidir. 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7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PRENSİPLER VE UYGULAMALAR: LİDERLİK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Yöneticiler</a:t>
            </a:r>
            <a:r>
              <a:rPr lang="tr-TR" b="1" dirty="0"/>
              <a:t>				</a:t>
            </a:r>
            <a:r>
              <a:rPr lang="tr-TR" b="1" dirty="0" smtClean="0"/>
              <a:t>	Liderler</a:t>
            </a:r>
            <a:endParaRPr lang="tr-TR" b="1" dirty="0"/>
          </a:p>
          <a:p>
            <a:r>
              <a:rPr lang="tr-TR" dirty="0"/>
              <a:t>İdare eder			</a:t>
            </a:r>
            <a:r>
              <a:rPr lang="tr-TR" dirty="0" smtClean="0"/>
              <a:t>	</a:t>
            </a:r>
            <a:r>
              <a:rPr lang="tr-TR" dirty="0" smtClean="0">
                <a:solidFill>
                  <a:srgbClr val="0070C0"/>
                </a:solidFill>
              </a:rPr>
              <a:t>Yenilik </a:t>
            </a:r>
            <a:r>
              <a:rPr lang="tr-TR" dirty="0">
                <a:solidFill>
                  <a:srgbClr val="0070C0"/>
                </a:solidFill>
              </a:rPr>
              <a:t>getirir</a:t>
            </a:r>
          </a:p>
          <a:p>
            <a:r>
              <a:rPr lang="tr-TR" dirty="0"/>
              <a:t>Kopyadır				</a:t>
            </a:r>
            <a:r>
              <a:rPr lang="tr-TR" dirty="0" smtClean="0"/>
              <a:t>	</a:t>
            </a:r>
            <a:r>
              <a:rPr lang="tr-TR" dirty="0" smtClean="0">
                <a:solidFill>
                  <a:srgbClr val="0070C0"/>
                </a:solidFill>
              </a:rPr>
              <a:t>Orijinaldir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tr-TR" dirty="0"/>
              <a:t>Muhafaza </a:t>
            </a:r>
            <a:r>
              <a:rPr lang="tr-TR" dirty="0" smtClean="0"/>
              <a:t>eder</a:t>
            </a:r>
            <a:r>
              <a:rPr lang="tr-TR" dirty="0"/>
              <a:t>		</a:t>
            </a:r>
            <a:r>
              <a:rPr lang="tr-TR" dirty="0" smtClean="0"/>
              <a:t>	</a:t>
            </a:r>
            <a:r>
              <a:rPr lang="tr-TR" dirty="0" smtClean="0">
                <a:solidFill>
                  <a:srgbClr val="0070C0"/>
                </a:solidFill>
              </a:rPr>
              <a:t>Geliştirir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tr-TR" dirty="0"/>
              <a:t>Sistem ve yapı </a:t>
            </a:r>
            <a:r>
              <a:rPr lang="tr-TR" dirty="0" smtClean="0"/>
              <a:t>odaklıdır	</a:t>
            </a:r>
            <a:r>
              <a:rPr lang="tr-TR" dirty="0" smtClean="0">
                <a:solidFill>
                  <a:srgbClr val="0070C0"/>
                </a:solidFill>
              </a:rPr>
              <a:t>İnsan </a:t>
            </a:r>
            <a:r>
              <a:rPr lang="tr-TR" dirty="0">
                <a:solidFill>
                  <a:srgbClr val="0070C0"/>
                </a:solidFill>
              </a:rPr>
              <a:t>odaklıdır</a:t>
            </a:r>
          </a:p>
          <a:p>
            <a:r>
              <a:rPr lang="tr-TR" dirty="0"/>
              <a:t>Kontrola güvenir	</a:t>
            </a:r>
            <a:r>
              <a:rPr lang="tr-TR" dirty="0" smtClean="0"/>
              <a:t>		</a:t>
            </a:r>
            <a:r>
              <a:rPr lang="tr-TR" dirty="0" smtClean="0">
                <a:solidFill>
                  <a:srgbClr val="0070C0"/>
                </a:solidFill>
              </a:rPr>
              <a:t>Benimsetir</a:t>
            </a:r>
            <a:r>
              <a:rPr lang="tr-TR" dirty="0">
                <a:solidFill>
                  <a:srgbClr val="0070C0"/>
                </a:solidFill>
              </a:rPr>
              <a:t>, </a:t>
            </a:r>
            <a:r>
              <a:rPr lang="tr-TR" dirty="0" smtClean="0">
                <a:solidFill>
                  <a:srgbClr val="0070C0"/>
                </a:solidFill>
              </a:rPr>
              <a:t>teşvik eder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tr-TR" dirty="0"/>
              <a:t>Kısa </a:t>
            </a:r>
            <a:r>
              <a:rPr lang="tr-TR" dirty="0" smtClean="0"/>
              <a:t>bakış açılıdır</a:t>
            </a:r>
            <a:r>
              <a:rPr lang="tr-TR" dirty="0"/>
              <a:t>		</a:t>
            </a:r>
            <a:r>
              <a:rPr lang="tr-TR" dirty="0" smtClean="0"/>
              <a:t>	</a:t>
            </a:r>
            <a:r>
              <a:rPr lang="tr-TR" dirty="0" smtClean="0">
                <a:solidFill>
                  <a:srgbClr val="0070C0"/>
                </a:solidFill>
              </a:rPr>
              <a:t>Uzun </a:t>
            </a:r>
            <a:r>
              <a:rPr lang="tr-TR" dirty="0">
                <a:solidFill>
                  <a:srgbClr val="0070C0"/>
                </a:solidFill>
              </a:rPr>
              <a:t>bakış açılıdır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9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PRENSİPLER VE UYGULAMALAR: LİDERLİK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Yöneticiler				</a:t>
            </a:r>
            <a:r>
              <a:rPr lang="tr-TR" b="1" dirty="0" smtClean="0"/>
              <a:t>	Liderler</a:t>
            </a:r>
            <a:endParaRPr lang="tr-TR" b="1" dirty="0"/>
          </a:p>
          <a:p>
            <a:r>
              <a:rPr lang="tr-TR" dirty="0"/>
              <a:t>Nasıl ve ne zaman 	</a:t>
            </a:r>
            <a:r>
              <a:rPr lang="tr-TR" dirty="0" smtClean="0"/>
              <a:t>	</a:t>
            </a:r>
            <a:r>
              <a:rPr lang="tr-TR" dirty="0" smtClean="0">
                <a:solidFill>
                  <a:srgbClr val="0070C0"/>
                </a:solidFill>
              </a:rPr>
              <a:t>Neyin niçin yapıldığını sorar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smtClean="0"/>
              <a:t>yapıldığını sorar</a:t>
            </a:r>
            <a:endParaRPr lang="tr-TR" dirty="0"/>
          </a:p>
          <a:p>
            <a:r>
              <a:rPr lang="tr-TR" dirty="0"/>
              <a:t>Statükoyu kabul </a:t>
            </a:r>
            <a:r>
              <a:rPr lang="tr-TR" dirty="0" smtClean="0"/>
              <a:t>eder</a:t>
            </a:r>
            <a:r>
              <a:rPr lang="tr-TR" dirty="0"/>
              <a:t>		</a:t>
            </a:r>
            <a:r>
              <a:rPr lang="tr-TR" dirty="0" smtClean="0">
                <a:solidFill>
                  <a:srgbClr val="0070C0"/>
                </a:solidFill>
              </a:rPr>
              <a:t>Meydan </a:t>
            </a:r>
            <a:r>
              <a:rPr lang="tr-TR" dirty="0">
                <a:solidFill>
                  <a:srgbClr val="0070C0"/>
                </a:solidFill>
              </a:rPr>
              <a:t>okuyucudur</a:t>
            </a:r>
          </a:p>
          <a:p>
            <a:r>
              <a:rPr lang="tr-TR" dirty="0"/>
              <a:t>İşleri doğru yapar		</a:t>
            </a:r>
            <a:r>
              <a:rPr lang="tr-TR" dirty="0" smtClean="0"/>
              <a:t>	</a:t>
            </a:r>
            <a:r>
              <a:rPr lang="tr-TR" dirty="0" smtClean="0">
                <a:solidFill>
                  <a:srgbClr val="0070C0"/>
                </a:solidFill>
              </a:rPr>
              <a:t>Doğru </a:t>
            </a:r>
            <a:r>
              <a:rPr lang="tr-TR" dirty="0">
                <a:solidFill>
                  <a:srgbClr val="0070C0"/>
                </a:solidFill>
              </a:rPr>
              <a:t>işleri yapar</a:t>
            </a:r>
          </a:p>
          <a:p>
            <a:r>
              <a:rPr lang="tr-TR" dirty="0"/>
              <a:t>Karmaşıklıkla boğuşur		</a:t>
            </a:r>
            <a:r>
              <a:rPr lang="tr-TR" dirty="0" smtClean="0">
                <a:solidFill>
                  <a:srgbClr val="0070C0"/>
                </a:solidFill>
              </a:rPr>
              <a:t>Değişimle </a:t>
            </a:r>
            <a:r>
              <a:rPr lang="tr-TR" dirty="0">
                <a:solidFill>
                  <a:srgbClr val="0070C0"/>
                </a:solidFill>
              </a:rPr>
              <a:t>boğuşur</a:t>
            </a:r>
          </a:p>
          <a:p>
            <a:r>
              <a:rPr lang="tr-TR" dirty="0"/>
              <a:t>Planlar ve bütçeler		</a:t>
            </a:r>
            <a:r>
              <a:rPr lang="tr-TR" dirty="0" smtClean="0">
                <a:solidFill>
                  <a:srgbClr val="0070C0"/>
                </a:solidFill>
              </a:rPr>
              <a:t>Vizyona </a:t>
            </a:r>
            <a:r>
              <a:rPr lang="tr-TR" dirty="0">
                <a:solidFill>
                  <a:srgbClr val="0070C0"/>
                </a:solidFill>
              </a:rPr>
              <a:t>göre yönlendirir</a:t>
            </a:r>
          </a:p>
          <a:p>
            <a:r>
              <a:rPr lang="tr-TR" dirty="0"/>
              <a:t>Planları gerçekleştirmek </a:t>
            </a:r>
            <a:r>
              <a:rPr lang="tr-TR" dirty="0" smtClean="0"/>
              <a:t>	</a:t>
            </a:r>
            <a:r>
              <a:rPr lang="tr-TR" dirty="0" smtClean="0">
                <a:solidFill>
                  <a:srgbClr val="0070C0"/>
                </a:solidFill>
              </a:rPr>
              <a:t>Çalışanları </a:t>
            </a:r>
            <a:r>
              <a:rPr lang="tr-TR" dirty="0">
                <a:solidFill>
                  <a:srgbClr val="0070C0"/>
                </a:solidFill>
              </a:rPr>
              <a:t>vizyonda  </a:t>
            </a:r>
            <a:r>
              <a:rPr lang="tr-TR" dirty="0" smtClean="0">
                <a:solidFill>
                  <a:srgbClr val="0070C0"/>
                </a:solidFill>
              </a:rPr>
              <a:t>         </a:t>
            </a:r>
            <a:r>
              <a:rPr lang="tr-TR" dirty="0" smtClean="0"/>
              <a:t>için kapasite geliştirir	</a:t>
            </a:r>
            <a:r>
              <a:rPr lang="tr-TR" dirty="0"/>
              <a:t>	</a:t>
            </a:r>
            <a:r>
              <a:rPr lang="tr-TR" dirty="0" smtClean="0">
                <a:solidFill>
                  <a:srgbClr val="0070C0"/>
                </a:solidFill>
              </a:rPr>
              <a:t>birleştirir</a:t>
            </a:r>
            <a:r>
              <a:rPr lang="tr-TR" dirty="0">
                <a:solidFill>
                  <a:srgbClr val="0070C0"/>
                </a:solidFill>
              </a:rPr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05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PRENSİPLER VE UYGULAMALAR: LİDERLİK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sz="4900" b="1" dirty="0"/>
              <a:t>Kalite Konseyi</a:t>
            </a:r>
            <a:r>
              <a:rPr lang="tr-TR" sz="4900" dirty="0"/>
              <a:t>:  </a:t>
            </a:r>
            <a:r>
              <a:rPr lang="tr-TR" sz="4900" dirty="0" smtClean="0"/>
              <a:t>Tepe yönetim, </a:t>
            </a:r>
            <a:r>
              <a:rPr lang="tr-TR" sz="4900" dirty="0"/>
              <a:t>bölüm yöneticileri, </a:t>
            </a:r>
            <a:r>
              <a:rPr lang="tr-TR" sz="4900" dirty="0" smtClean="0"/>
              <a:t>kalite koordinatörü /danışmanı</a:t>
            </a:r>
            <a:r>
              <a:rPr lang="tr-TR" sz="4900" dirty="0"/>
              <a:t>, sendika temsilcisi. </a:t>
            </a:r>
          </a:p>
          <a:p>
            <a:pPr marL="0" indent="0">
              <a:buNone/>
            </a:pPr>
            <a:r>
              <a:rPr lang="tr-TR" sz="4900" dirty="0" err="1" smtClean="0"/>
              <a:t>TKY’nın</a:t>
            </a:r>
            <a:r>
              <a:rPr lang="tr-TR" sz="4900" dirty="0" smtClean="0"/>
              <a:t> </a:t>
            </a:r>
            <a:r>
              <a:rPr lang="tr-TR" sz="4900" dirty="0"/>
              <a:t>kaptan köşküdür. TKY ile ilgili önemli kararları alır.</a:t>
            </a:r>
          </a:p>
          <a:p>
            <a:pPr marL="0" indent="0">
              <a:buNone/>
            </a:pPr>
            <a:r>
              <a:rPr lang="tr-TR" sz="4900" b="1" dirty="0" smtClean="0"/>
              <a:t>İşletme </a:t>
            </a:r>
            <a:r>
              <a:rPr lang="tr-TR" sz="4900" b="1" dirty="0"/>
              <a:t>Değerleri</a:t>
            </a:r>
          </a:p>
          <a:p>
            <a:r>
              <a:rPr lang="tr-TR" sz="4900" i="1" u="sng" dirty="0" smtClean="0"/>
              <a:t>Vizyon</a:t>
            </a:r>
            <a:r>
              <a:rPr lang="tr-TR" sz="4900" dirty="0" smtClean="0"/>
              <a:t> </a:t>
            </a:r>
            <a:r>
              <a:rPr lang="tr-TR" sz="4900" dirty="0"/>
              <a:t>: Bir </a:t>
            </a:r>
            <a:r>
              <a:rPr lang="tr-TR" sz="4900" dirty="0" smtClean="0"/>
              <a:t>kuruluşun </a:t>
            </a:r>
            <a:r>
              <a:rPr lang="tr-TR" sz="4900" dirty="0"/>
              <a:t>gelecekte nerede olmak istediğini ifade eden kısa bir deklarasyondur. </a:t>
            </a:r>
            <a:r>
              <a:rPr lang="tr-TR" sz="4900" dirty="0" smtClean="0"/>
              <a:t>Ulaşılması </a:t>
            </a:r>
            <a:r>
              <a:rPr lang="tr-TR" sz="4900" dirty="0"/>
              <a:t>mümkün görünmeyen, ideal bir durumdur, </a:t>
            </a:r>
            <a:r>
              <a:rPr lang="tr-TR" sz="4900" dirty="0" smtClean="0"/>
              <a:t>  erişmek </a:t>
            </a:r>
            <a:r>
              <a:rPr lang="tr-TR" sz="4900" dirty="0"/>
              <a:t>için çaba gerektirir.</a:t>
            </a:r>
          </a:p>
          <a:p>
            <a:r>
              <a:rPr lang="tr-TR" sz="4900" i="1" u="sng" dirty="0"/>
              <a:t>Misyon</a:t>
            </a:r>
            <a:r>
              <a:rPr lang="tr-TR" sz="4900" dirty="0"/>
              <a:t>: Biz kimiz, müşterilerimiz kimler, biz neyi nasıl yaparız sorularının karşılığını veren bir </a:t>
            </a:r>
            <a:r>
              <a:rPr lang="tr-TR" sz="4900" dirty="0" smtClean="0"/>
              <a:t>kaç cümleden </a:t>
            </a:r>
            <a:r>
              <a:rPr lang="tr-TR" sz="4900" dirty="0"/>
              <a:t>ibaret deklarasyondur.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54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PRENSİPLER VE UYGULAMALAR: LİDERLİK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800" i="1" u="sng" dirty="0"/>
              <a:t>Politika:</a:t>
            </a:r>
            <a:r>
              <a:rPr lang="tr-TR" sz="2800" dirty="0"/>
              <a:t> Ürün ve hizmetlerin müşteriye sunumunda herkesin uyması gereken genel bir kılavuzdur. </a:t>
            </a:r>
          </a:p>
          <a:p>
            <a:r>
              <a:rPr lang="tr-TR" sz="2800" i="1" u="sng" dirty="0"/>
              <a:t>Uzun vadeli hedef</a:t>
            </a:r>
            <a:r>
              <a:rPr lang="tr-TR" sz="2800" dirty="0"/>
              <a:t>:  Uzun vadeli planlamada söz konusudur.</a:t>
            </a:r>
          </a:p>
          <a:p>
            <a:r>
              <a:rPr lang="tr-TR" sz="2800" i="1" u="sng" dirty="0" smtClean="0"/>
              <a:t>Kısa </a:t>
            </a:r>
            <a:r>
              <a:rPr lang="tr-TR" sz="2800" i="1" u="sng" dirty="0"/>
              <a:t>vadeli hedef</a:t>
            </a:r>
            <a:r>
              <a:rPr lang="tr-TR" sz="2800" dirty="0"/>
              <a:t>: Kısa vadeli planlamada söz konusudur.</a:t>
            </a:r>
          </a:p>
          <a:p>
            <a:r>
              <a:rPr lang="tr-TR" sz="2800" i="1" u="sng" dirty="0"/>
              <a:t>Etkin bir vizyonun 5 özelliği</a:t>
            </a:r>
            <a:r>
              <a:rPr lang="tr-TR" sz="2800" dirty="0"/>
              <a:t>: Hayal </a:t>
            </a:r>
            <a:r>
              <a:rPr lang="tr-TR" sz="2800" dirty="0" smtClean="0"/>
              <a:t>edilebilir</a:t>
            </a:r>
            <a:r>
              <a:rPr lang="tr-TR" sz="2800" dirty="0"/>
              <a:t>, arzulanabilir, mümkün, esnek, iletilebilir olması.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1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İÇERİK</a:t>
            </a:r>
            <a:endParaRPr lang="tr-T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1.	Kalite ve kalitenin etkisi 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2.	Kalite ili ilgili iki temel görüş </a:t>
            </a: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3</a:t>
            </a:r>
            <a:r>
              <a:rPr lang="tr-TR" dirty="0" smtClean="0">
                <a:solidFill>
                  <a:schemeClr val="tx1"/>
                </a:solidFill>
              </a:rPr>
              <a:t>.  	Toplam Kalite Yönetimi anlayışı </a:t>
            </a: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4. </a:t>
            </a:r>
            <a:r>
              <a:rPr lang="tr-TR" dirty="0" smtClean="0">
                <a:solidFill>
                  <a:schemeClr val="tx1"/>
                </a:solidFill>
              </a:rPr>
              <a:t>	Toplam Kalite Yönetiminin temel prensipleri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5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smtClean="0">
                <a:solidFill>
                  <a:schemeClr val="tx1"/>
                </a:solidFill>
              </a:rPr>
              <a:t>	ISO 9001-2015 Kalite Yönetim Sistemi Standardı </a:t>
            </a: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6.  </a:t>
            </a:r>
            <a:r>
              <a:rPr lang="tr-TR" dirty="0" smtClean="0">
                <a:solidFill>
                  <a:schemeClr val="tx1"/>
                </a:solidFill>
              </a:rPr>
              <a:t>	Doğuş Üniversitesi  - TKY ve </a:t>
            </a:r>
            <a:r>
              <a:rPr lang="tr-TR" dirty="0" smtClean="0">
                <a:solidFill>
                  <a:schemeClr val="tx1"/>
                </a:solidFill>
              </a:rPr>
              <a:t>ISO 9001-2015 </a:t>
            </a:r>
            <a:r>
              <a:rPr lang="tr-TR" dirty="0" smtClean="0">
                <a:solidFill>
                  <a:schemeClr val="tx1"/>
                </a:solidFill>
              </a:rPr>
              <a:t>oluşumu 		(eylem planı)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65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PRENSİPLER VE UYGULAMALAR: </a:t>
            </a:r>
            <a:r>
              <a:rPr lang="tr-TR" dirty="0" smtClean="0"/>
              <a:t>LİDERLİK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Ürün/hizmet </a:t>
            </a:r>
            <a:r>
              <a:rPr lang="tr-TR" b="1" dirty="0"/>
              <a:t>Kalitesiyle İlgili Olası Politikalar</a:t>
            </a:r>
          </a:p>
          <a:p>
            <a:r>
              <a:rPr lang="tr-TR" dirty="0" smtClean="0"/>
              <a:t>Yapabilirlik </a:t>
            </a:r>
            <a:r>
              <a:rPr lang="tr-TR" dirty="0"/>
              <a:t>politikası</a:t>
            </a:r>
          </a:p>
          <a:p>
            <a:r>
              <a:rPr lang="tr-TR" dirty="0" smtClean="0"/>
              <a:t>Rekabetçi </a:t>
            </a:r>
            <a:r>
              <a:rPr lang="tr-TR" dirty="0"/>
              <a:t>politika</a:t>
            </a:r>
          </a:p>
          <a:p>
            <a:r>
              <a:rPr lang="tr-TR" dirty="0"/>
              <a:t>Mükemmeliyet politikası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1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</a:t>
            </a:r>
            <a:r>
              <a:rPr lang="tr-TR" dirty="0" smtClean="0"/>
              <a:t>MÜŞTERİ </a:t>
            </a:r>
            <a:r>
              <a:rPr lang="tr-TR" dirty="0"/>
              <a:t>MEMNUNİYETİ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Müşteri</a:t>
            </a:r>
          </a:p>
          <a:p>
            <a:r>
              <a:rPr lang="tr-TR" i="1" u="sng" dirty="0"/>
              <a:t>İç </a:t>
            </a:r>
            <a:r>
              <a:rPr lang="tr-TR" i="1" u="sng" dirty="0" smtClean="0"/>
              <a:t>Müşteri</a:t>
            </a:r>
            <a:r>
              <a:rPr lang="tr-TR" dirty="0"/>
              <a:t>			</a:t>
            </a:r>
            <a:r>
              <a:rPr lang="tr-TR" i="1" u="sng" dirty="0" smtClean="0"/>
              <a:t>Dış </a:t>
            </a:r>
            <a:r>
              <a:rPr lang="tr-TR" i="1" u="sng" dirty="0"/>
              <a:t>Müşteri</a:t>
            </a:r>
          </a:p>
          <a:p>
            <a:r>
              <a:rPr lang="tr-TR" dirty="0" smtClean="0"/>
              <a:t>Kuruluşta </a:t>
            </a:r>
            <a:r>
              <a:rPr lang="tr-TR" dirty="0"/>
              <a:t>çalışanlar 	1. Ürünü veya hizmeti </a:t>
            </a:r>
            <a:r>
              <a:rPr lang="tr-TR" dirty="0" smtClean="0"/>
              <a:t>   			 ve fonksiyonlar	    	    kullanan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/>
              <a:t>			</a:t>
            </a:r>
            <a:r>
              <a:rPr lang="tr-TR" dirty="0" smtClean="0"/>
              <a:t>		2</a:t>
            </a:r>
            <a:r>
              <a:rPr lang="tr-TR" dirty="0"/>
              <a:t>. Ürünü veya hizmeti </a:t>
            </a:r>
            <a:r>
              <a:rPr lang="tr-TR" dirty="0" smtClean="0"/>
              <a:t>satın alan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/>
              <a:t>		</a:t>
            </a:r>
            <a:r>
              <a:rPr lang="tr-TR" dirty="0" smtClean="0"/>
              <a:t>		3</a:t>
            </a:r>
            <a:r>
              <a:rPr lang="tr-TR" dirty="0"/>
              <a:t>. Ürün veya hizmetin </a:t>
            </a:r>
            <a:r>
              <a:rPr lang="tr-TR" dirty="0" smtClean="0"/>
              <a:t>alımını 								    etkileyen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752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</a:t>
            </a:r>
            <a:r>
              <a:rPr lang="tr-TR" dirty="0" smtClean="0"/>
              <a:t>MÜŞTERİ </a:t>
            </a:r>
            <a:r>
              <a:rPr lang="tr-TR" dirty="0"/>
              <a:t>MEMNUNİYETİ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Müşteri memnuniyeti, müşterilerin satın aldıkları ürün veya hizmetlerin beklentilerini karşılama düzeyidir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r>
              <a:rPr lang="tr-TR" dirty="0" smtClean="0"/>
              <a:t>Tatmin </a:t>
            </a:r>
            <a:r>
              <a:rPr lang="tr-TR" dirty="0"/>
              <a:t>olan müşteriler yeni müşteri artışına yol açar, daha fazla satın alır, daha sık satın alır, </a:t>
            </a:r>
            <a:r>
              <a:rPr lang="tr-TR" dirty="0" smtClean="0"/>
              <a:t>faturalarını </a:t>
            </a:r>
            <a:r>
              <a:rPr lang="tr-TR" dirty="0"/>
              <a:t>düzenli öder.</a:t>
            </a:r>
          </a:p>
          <a:p>
            <a:r>
              <a:rPr lang="tr-TR" dirty="0">
                <a:solidFill>
                  <a:srgbClr val="0070C0"/>
                </a:solidFill>
              </a:rPr>
              <a:t>İ</a:t>
            </a:r>
            <a:r>
              <a:rPr lang="tr-TR" dirty="0" smtClean="0">
                <a:solidFill>
                  <a:srgbClr val="0070C0"/>
                </a:solidFill>
              </a:rPr>
              <a:t>deal organizasyonda</a:t>
            </a:r>
            <a:r>
              <a:rPr lang="tr-TR" dirty="0">
                <a:solidFill>
                  <a:srgbClr val="0070C0"/>
                </a:solidFill>
              </a:rPr>
              <a:t>, her çalışan müşterilerle direkt temas içinde olmalı, onların </a:t>
            </a:r>
            <a:r>
              <a:rPr lang="tr-TR" dirty="0" smtClean="0">
                <a:solidFill>
                  <a:srgbClr val="0070C0"/>
                </a:solidFill>
              </a:rPr>
              <a:t>ihtiyaçlarının etkin bir </a:t>
            </a:r>
            <a:r>
              <a:rPr lang="tr-TR" dirty="0">
                <a:solidFill>
                  <a:srgbClr val="0070C0"/>
                </a:solidFill>
              </a:rPr>
              <a:t>şekilde karşılanmasında </a:t>
            </a:r>
            <a:r>
              <a:rPr lang="tr-TR" dirty="0" smtClean="0">
                <a:solidFill>
                  <a:srgbClr val="0070C0"/>
                </a:solidFill>
              </a:rPr>
              <a:t>rol almalıdır.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82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</a:t>
            </a:r>
            <a:r>
              <a:rPr lang="tr-TR" dirty="0" smtClean="0"/>
              <a:t>MÜŞTERİ </a:t>
            </a:r>
            <a:r>
              <a:rPr lang="tr-TR" dirty="0"/>
              <a:t>MEMNUNİYETİ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Dinamik şartlardan dolayı kabul edilebilir bir kalite seviyesi yoktur.</a:t>
            </a:r>
          </a:p>
          <a:p>
            <a:r>
              <a:rPr lang="tr-TR" dirty="0"/>
              <a:t>Müşteri tatminini ölçmek zordur. Müşteri sadakati bir gösterge olabilir. </a:t>
            </a:r>
          </a:p>
          <a:p>
            <a:r>
              <a:rPr lang="tr-TR" dirty="0"/>
              <a:t>Müşteri geribildirimi, şikayeti, tutunması önemlidir.</a:t>
            </a:r>
          </a:p>
          <a:p>
            <a:r>
              <a:rPr lang="tr-TR" dirty="0">
                <a:solidFill>
                  <a:srgbClr val="0070C0"/>
                </a:solidFill>
              </a:rPr>
              <a:t>İletişim, </a:t>
            </a:r>
            <a:r>
              <a:rPr lang="tr-TR" dirty="0" smtClean="0">
                <a:solidFill>
                  <a:srgbClr val="0070C0"/>
                </a:solidFill>
              </a:rPr>
              <a:t>ilk </a:t>
            </a:r>
            <a:r>
              <a:rPr lang="tr-TR" dirty="0">
                <a:solidFill>
                  <a:srgbClr val="0070C0"/>
                </a:solidFill>
              </a:rPr>
              <a:t>kademe personel ve eğitim hayatidir.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0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</a:t>
            </a:r>
            <a:r>
              <a:rPr lang="tr-TR" dirty="0" smtClean="0"/>
              <a:t>MÜŞTERİ </a:t>
            </a:r>
            <a:r>
              <a:rPr lang="tr-TR" dirty="0"/>
              <a:t>MEMNUNİYETİ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/>
              <a:t>ASQC Araştırması </a:t>
            </a:r>
            <a:r>
              <a:rPr lang="tr-TR" u="sng" dirty="0" smtClean="0"/>
              <a:t>(2000)– </a:t>
            </a:r>
            <a:r>
              <a:rPr lang="tr-TR" u="sng" dirty="0"/>
              <a:t>Memnuniyetsiz Müşteriler </a:t>
            </a:r>
          </a:p>
          <a:p>
            <a:r>
              <a:rPr lang="tr-TR" dirty="0" smtClean="0"/>
              <a:t>~</a:t>
            </a:r>
            <a:r>
              <a:rPr lang="tr-TR" dirty="0"/>
              <a:t>	% 1.5 </a:t>
            </a:r>
            <a:r>
              <a:rPr lang="tr-TR" dirty="0" smtClean="0"/>
              <a:t>yönetime </a:t>
            </a:r>
            <a:r>
              <a:rPr lang="tr-TR" dirty="0"/>
              <a:t>şikayet eder</a:t>
            </a:r>
          </a:p>
          <a:p>
            <a:r>
              <a:rPr lang="tr-TR" dirty="0" smtClean="0"/>
              <a:t>~</a:t>
            </a:r>
            <a:r>
              <a:rPr lang="tr-TR" dirty="0"/>
              <a:t>	% 20 ilk kademe personele şikayet eder</a:t>
            </a:r>
          </a:p>
          <a:p>
            <a:r>
              <a:rPr lang="tr-TR" dirty="0" smtClean="0"/>
              <a:t>~</a:t>
            </a:r>
            <a:r>
              <a:rPr lang="tr-TR" dirty="0"/>
              <a:t>	% 80 hiç bir şey </a:t>
            </a:r>
            <a:r>
              <a:rPr lang="tr-TR" dirty="0" smtClean="0"/>
              <a:t>yapmaz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3285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</a:t>
            </a:r>
            <a:r>
              <a:rPr lang="tr-TR" dirty="0" smtClean="0"/>
              <a:t>MÜŞTERİ </a:t>
            </a:r>
            <a:r>
              <a:rPr lang="tr-TR" dirty="0"/>
              <a:t>MEMNUNİYETİ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/>
              <a:t>Memnuniyetsiz Müşterilerin Tepkileri</a:t>
            </a:r>
          </a:p>
          <a:p>
            <a:r>
              <a:rPr lang="tr-TR" dirty="0"/>
              <a:t>% 60’dan fazlası şikayetleri dinlenir ve çözümlenirse yeniden alım yapıyor.</a:t>
            </a:r>
          </a:p>
          <a:p>
            <a:r>
              <a:rPr lang="tr-TR" dirty="0"/>
              <a:t>Yaklaşık </a:t>
            </a:r>
            <a:r>
              <a:rPr lang="tr-TR" dirty="0" smtClean="0"/>
              <a:t>% </a:t>
            </a:r>
            <a:r>
              <a:rPr lang="tr-TR" dirty="0"/>
              <a:t>20’si  şikayetleri dinlenir fakat çözümlenmezse yeniden alım yapıyor.</a:t>
            </a:r>
          </a:p>
          <a:p>
            <a:r>
              <a:rPr lang="tr-TR" dirty="0"/>
              <a:t>% 10’dan azı şikayetleri dinlenmez ve çözümlenmezse dahi alıma devam ediyor.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5061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ÇALIŞAN KATILIMI 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 smtClean="0"/>
              <a:t>Çalışan </a:t>
            </a:r>
            <a:r>
              <a:rPr lang="tr-TR" u="sng" dirty="0"/>
              <a:t>anketleri </a:t>
            </a:r>
            <a:r>
              <a:rPr lang="tr-TR" dirty="0"/>
              <a:t>: İnsangücü katılım programları öncesi gerekli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Güçlendirme</a:t>
            </a:r>
            <a:r>
              <a:rPr lang="tr-TR" dirty="0"/>
              <a:t>: İnsanlara yetki yatırımı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Delegasyon</a:t>
            </a:r>
            <a:r>
              <a:rPr lang="tr-TR" dirty="0"/>
              <a:t>: Başkalarına iş dağıtma ve emanet etme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İş </a:t>
            </a:r>
            <a:r>
              <a:rPr lang="tr-TR" i="1" dirty="0">
                <a:solidFill>
                  <a:srgbClr val="0070C0"/>
                </a:solidFill>
              </a:rPr>
              <a:t>zenginleştirme</a:t>
            </a:r>
            <a:r>
              <a:rPr lang="tr-TR" dirty="0"/>
              <a:t>: Bireyin işinin içeriğini genişletme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8881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ÇALIŞAN KATILIMI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u="sng" dirty="0" smtClean="0"/>
              <a:t>Eğitim</a:t>
            </a:r>
            <a:r>
              <a:rPr lang="tr-TR" dirty="0"/>
              <a:t>:	</a:t>
            </a:r>
            <a:r>
              <a:rPr lang="tr-TR" dirty="0" smtClean="0"/>
              <a:t>Ürün/hizmet </a:t>
            </a:r>
            <a:r>
              <a:rPr lang="tr-TR" dirty="0"/>
              <a:t>odaklı takımlar (ekipler) – </a:t>
            </a:r>
            <a:r>
              <a:rPr lang="tr-TR" dirty="0" smtClean="0"/>
              <a:t>1960’lar </a:t>
            </a:r>
            <a:r>
              <a:rPr lang="tr-TR" dirty="0"/>
              <a:t>Kalite çevrimleri (Japonya)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Süreç </a:t>
            </a:r>
            <a:r>
              <a:rPr lang="tr-TR" i="1" dirty="0">
                <a:solidFill>
                  <a:srgbClr val="0070C0"/>
                </a:solidFill>
              </a:rPr>
              <a:t>iyileştirme ekibi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Fonksiyonlar </a:t>
            </a:r>
            <a:r>
              <a:rPr lang="tr-TR" i="1" dirty="0">
                <a:solidFill>
                  <a:srgbClr val="0070C0"/>
                </a:solidFill>
              </a:rPr>
              <a:t>arası ekipler 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Doğal </a:t>
            </a:r>
            <a:r>
              <a:rPr lang="tr-TR" i="1" dirty="0">
                <a:solidFill>
                  <a:srgbClr val="0070C0"/>
                </a:solidFill>
              </a:rPr>
              <a:t>iş (bölüm)ekibi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Kendini </a:t>
            </a:r>
            <a:r>
              <a:rPr lang="tr-TR" i="1" dirty="0">
                <a:solidFill>
                  <a:srgbClr val="0070C0"/>
                </a:solidFill>
              </a:rPr>
              <a:t>yöneten ekipler   </a:t>
            </a:r>
            <a:r>
              <a:rPr lang="tr-TR" dirty="0"/>
              <a:t>(Fortune dergisi % 68 </a:t>
            </a:r>
            <a:r>
              <a:rPr lang="tr-TR" dirty="0" smtClean="0"/>
              <a:t>ekip  uygulaması </a:t>
            </a:r>
            <a:r>
              <a:rPr lang="tr-TR" dirty="0"/>
              <a:t>/  % 10 kendini </a:t>
            </a:r>
            <a:r>
              <a:rPr lang="tr-TR" dirty="0" smtClean="0"/>
              <a:t>yöneten ekipler</a:t>
            </a:r>
            <a:r>
              <a:rPr lang="tr-TR" dirty="0"/>
              <a:t>)</a:t>
            </a:r>
          </a:p>
          <a:p>
            <a:r>
              <a:rPr lang="tr-TR" i="1" dirty="0" smtClean="0"/>
              <a:t>     Ekip </a:t>
            </a:r>
            <a:r>
              <a:rPr lang="tr-TR" i="1" dirty="0"/>
              <a:t>üyelerinin rolleri</a:t>
            </a:r>
            <a:r>
              <a:rPr lang="tr-TR" dirty="0"/>
              <a:t>: Lider, kolaylaştırıcı, kayıtçı, zaman tutucu, üye</a:t>
            </a:r>
          </a:p>
          <a:p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i="1" dirty="0" smtClean="0"/>
              <a:t>Karar </a:t>
            </a:r>
            <a:r>
              <a:rPr lang="tr-TR" i="1" dirty="0"/>
              <a:t>verme yöntemleri</a:t>
            </a:r>
            <a:r>
              <a:rPr lang="tr-TR" dirty="0"/>
              <a:t>: Kararsız, tek kişi kararı, tokalaşma, azınlık kararı, çoğunluk </a:t>
            </a:r>
            <a:r>
              <a:rPr lang="tr-TR" dirty="0" smtClean="0"/>
              <a:t>kararı, </a:t>
            </a:r>
            <a:r>
              <a:rPr lang="tr-TR" dirty="0"/>
              <a:t>uzlaşı</a:t>
            </a:r>
          </a:p>
        </p:txBody>
      </p:sp>
    </p:spTree>
    <p:extLst>
      <p:ext uri="{BB962C8B-B14F-4D97-AF65-F5344CB8AC3E}">
        <p14:creationId xmlns:p14="http://schemas.microsoft.com/office/powerpoint/2010/main" val="426511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ÇALIŞAN KATILIMI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 smtClean="0"/>
              <a:t>Öneri </a:t>
            </a:r>
            <a:r>
              <a:rPr lang="tr-TR" u="sng" dirty="0"/>
              <a:t>Sistemleri</a:t>
            </a:r>
          </a:p>
          <a:p>
            <a:r>
              <a:rPr lang="tr-TR" dirty="0"/>
              <a:t>	</a:t>
            </a:r>
            <a:r>
              <a:rPr lang="tr-TR" i="1" dirty="0">
                <a:solidFill>
                  <a:srgbClr val="0070C0"/>
                </a:solidFill>
              </a:rPr>
              <a:t>Takdir</a:t>
            </a:r>
          </a:p>
          <a:p>
            <a:r>
              <a:rPr lang="tr-TR" dirty="0"/>
              <a:t>	</a:t>
            </a:r>
            <a:r>
              <a:rPr lang="tr-TR" i="1" dirty="0">
                <a:solidFill>
                  <a:srgbClr val="0070C0"/>
                </a:solidFill>
              </a:rPr>
              <a:t>Ödüllendirme</a:t>
            </a:r>
            <a:r>
              <a:rPr lang="tr-TR" dirty="0"/>
              <a:t> </a:t>
            </a:r>
          </a:p>
          <a:p>
            <a:r>
              <a:rPr lang="tr-TR" dirty="0"/>
              <a:t>	</a:t>
            </a:r>
            <a:r>
              <a:rPr lang="tr-TR" dirty="0" smtClean="0"/>
              <a:t>      </a:t>
            </a:r>
            <a:r>
              <a:rPr lang="tr-TR" i="1" dirty="0" smtClean="0"/>
              <a:t>İçsel</a:t>
            </a:r>
            <a:r>
              <a:rPr lang="tr-TR" dirty="0"/>
              <a:t>: Başarı ve değer verilme hissi verenler</a:t>
            </a:r>
          </a:p>
          <a:p>
            <a:r>
              <a:rPr lang="tr-TR" i="1" dirty="0" smtClean="0"/>
              <a:t>        Dışsal</a:t>
            </a:r>
            <a:r>
              <a:rPr lang="tr-TR" dirty="0"/>
              <a:t>: Ödeme veya tazminle ilgili olanlar  - </a:t>
            </a:r>
            <a:r>
              <a:rPr lang="tr-TR" dirty="0" smtClean="0"/>
              <a:t> örn</a:t>
            </a:r>
            <a:r>
              <a:rPr lang="tr-TR" dirty="0"/>
              <a:t>., </a:t>
            </a:r>
            <a:r>
              <a:rPr lang="tr-TR" dirty="0" smtClean="0"/>
              <a:t>				    kazanç </a:t>
            </a:r>
            <a:r>
              <a:rPr lang="tr-TR" dirty="0"/>
              <a:t>ortaklığı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u="sng" dirty="0" smtClean="0">
                <a:solidFill>
                  <a:srgbClr val="FF0000"/>
                </a:solidFill>
              </a:rPr>
              <a:t>Sinerji</a:t>
            </a:r>
            <a:r>
              <a:rPr lang="tr-TR" dirty="0"/>
              <a:t>	</a:t>
            </a:r>
            <a:r>
              <a:rPr lang="tr-TR" dirty="0" smtClean="0"/>
              <a:t>Hiç </a:t>
            </a:r>
            <a:r>
              <a:rPr lang="tr-TR" dirty="0"/>
              <a:t>birimiz hepimizin bildiğinden daha fazlasını bilemeyiz.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2762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</a:t>
            </a:r>
            <a:r>
              <a:rPr lang="tr-TR" dirty="0" smtClean="0"/>
              <a:t>SÜREKLİ İYİLEŞTİRME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İyileştirme Yolları</a:t>
            </a:r>
            <a:endParaRPr lang="tr-TR" dirty="0"/>
          </a:p>
          <a:p>
            <a:pPr lvl="0"/>
            <a:r>
              <a:rPr lang="tr-TR" dirty="0"/>
              <a:t>Daha az kaynak kullanımı</a:t>
            </a:r>
          </a:p>
          <a:p>
            <a:pPr lvl="0"/>
            <a:r>
              <a:rPr lang="tr-TR" dirty="0"/>
              <a:t>Daha az hata yapma</a:t>
            </a:r>
          </a:p>
          <a:p>
            <a:pPr lvl="0"/>
            <a:r>
              <a:rPr lang="tr-TR" dirty="0"/>
              <a:t>Müşterilerin beklentilerini karşılama veya aşma</a:t>
            </a:r>
          </a:p>
          <a:p>
            <a:pPr lvl="0"/>
            <a:r>
              <a:rPr lang="tr-TR" dirty="0"/>
              <a:t>Süreci daha güvenli yapma</a:t>
            </a:r>
          </a:p>
          <a:p>
            <a:pPr lvl="0"/>
            <a:r>
              <a:rPr lang="tr-TR" dirty="0"/>
              <a:t>Süreci, çalışanı daha mutlu edecek şekilde yapma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647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K</a:t>
            </a:r>
            <a:r>
              <a:rPr lang="fi-FI" sz="4000" dirty="0" smtClean="0"/>
              <a:t>AL</a:t>
            </a:r>
            <a:r>
              <a:rPr lang="tr-TR" sz="4000" dirty="0"/>
              <a:t>İ</a:t>
            </a:r>
            <a:r>
              <a:rPr lang="fi-FI" sz="4000" dirty="0" smtClean="0"/>
              <a:t>TE VE KAL</a:t>
            </a:r>
            <a:r>
              <a:rPr lang="tr-TR" sz="4000" dirty="0" smtClean="0"/>
              <a:t>İ</a:t>
            </a:r>
            <a:r>
              <a:rPr lang="fi-FI" sz="4000" dirty="0" smtClean="0"/>
              <a:t>TE</a:t>
            </a:r>
            <a:r>
              <a:rPr lang="tr-TR" sz="4000" dirty="0" smtClean="0"/>
              <a:t>NİN ETKİSİ</a:t>
            </a:r>
            <a:endParaRPr lang="tr-T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Kalite</a:t>
            </a:r>
            <a:r>
              <a:rPr lang="tr-TR" dirty="0" smtClean="0"/>
              <a:t>, işletmeler için bir strateji konusudur.</a:t>
            </a:r>
          </a:p>
          <a:p>
            <a:pPr marL="0" indent="0">
              <a:buNone/>
            </a:pPr>
            <a:r>
              <a:rPr lang="tr-TR" b="1" dirty="0" smtClean="0"/>
              <a:t>KALİTENİN ETKİSİ</a:t>
            </a:r>
            <a:endParaRPr lang="tr-TR" dirty="0" smtClean="0"/>
          </a:p>
          <a:p>
            <a:pPr lvl="0"/>
            <a:r>
              <a:rPr lang="tr-TR" b="1" dirty="0" smtClean="0"/>
              <a:t>Bireyler</a:t>
            </a:r>
            <a:r>
              <a:rPr lang="tr-TR" b="1" dirty="0"/>
              <a:t>: </a:t>
            </a:r>
            <a:r>
              <a:rPr lang="tr-TR" dirty="0"/>
              <a:t>Yaşam kalitesi, tasarruf</a:t>
            </a:r>
          </a:p>
          <a:p>
            <a:pPr lvl="0"/>
            <a:r>
              <a:rPr lang="tr-TR" b="1" dirty="0" smtClean="0"/>
              <a:t>Kuruluşlar</a:t>
            </a:r>
            <a:r>
              <a:rPr lang="tr-TR" b="1" dirty="0"/>
              <a:t>: </a:t>
            </a:r>
            <a:r>
              <a:rPr lang="tr-TR" dirty="0"/>
              <a:t>Kazanç, b</a:t>
            </a:r>
            <a:r>
              <a:rPr lang="tr-TR" dirty="0" smtClean="0"/>
              <a:t>üyüme</a:t>
            </a:r>
            <a:endParaRPr lang="tr-TR" dirty="0"/>
          </a:p>
          <a:p>
            <a:pPr lvl="0"/>
            <a:r>
              <a:rPr lang="tr-TR" b="1" dirty="0"/>
              <a:t>Ülkeler:</a:t>
            </a:r>
            <a:r>
              <a:rPr lang="tr-TR" dirty="0"/>
              <a:t> İhracat ve dış ilişkiler (dış etki), gayrisafi hasıla ve sosyal gelişme (iç etki)</a:t>
            </a:r>
          </a:p>
          <a:p>
            <a:pPr lvl="0"/>
            <a:r>
              <a:rPr lang="tr-TR" b="1" dirty="0"/>
              <a:t>Dünya:</a:t>
            </a:r>
            <a:r>
              <a:rPr lang="tr-TR" dirty="0"/>
              <a:t> Küresel refah</a:t>
            </a:r>
          </a:p>
          <a:p>
            <a:r>
              <a:rPr lang="tr-TR" dirty="0" smtClean="0"/>
              <a:t>Günümüz dünyasında yoğun bir kalite rekabeti var.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50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SÜREKLİ İYİLEŞTİRME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İyileştirme Stratejileri </a:t>
            </a:r>
            <a:endParaRPr lang="tr-TR" dirty="0"/>
          </a:p>
          <a:p>
            <a:pPr lvl="0"/>
            <a:r>
              <a:rPr lang="tr-TR" i="1" dirty="0">
                <a:solidFill>
                  <a:srgbClr val="0070C0"/>
                </a:solidFill>
              </a:rPr>
              <a:t>Onarma</a:t>
            </a: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tr-TR" dirty="0"/>
              <a:t>- Bozulan bir şeyi tamir </a:t>
            </a:r>
            <a:r>
              <a:rPr lang="tr-TR" dirty="0" smtClean="0"/>
              <a:t>etme, hatayı giderme</a:t>
            </a:r>
            <a:endParaRPr lang="tr-TR" dirty="0"/>
          </a:p>
          <a:p>
            <a:pPr lvl="0"/>
            <a:r>
              <a:rPr lang="tr-TR" i="1" dirty="0">
                <a:solidFill>
                  <a:srgbClr val="0070C0"/>
                </a:solidFill>
              </a:rPr>
              <a:t>Düzeltme</a:t>
            </a:r>
            <a:r>
              <a:rPr lang="tr-TR" dirty="0"/>
              <a:t>	- Bir şeyi bozulmaması için önceden düzenli olarak gözden </a:t>
            </a:r>
            <a:r>
              <a:rPr lang="tr-TR" dirty="0" smtClean="0"/>
              <a:t>geçirme </a:t>
            </a:r>
            <a:r>
              <a:rPr lang="tr-TR" dirty="0"/>
              <a:t>/iyileştirme</a:t>
            </a:r>
          </a:p>
          <a:p>
            <a:pPr lvl="0"/>
            <a:r>
              <a:rPr lang="tr-TR" i="1" dirty="0">
                <a:solidFill>
                  <a:srgbClr val="0070C0"/>
                </a:solidFill>
              </a:rPr>
              <a:t>Yenileme</a:t>
            </a:r>
            <a:r>
              <a:rPr lang="tr-TR" dirty="0"/>
              <a:t>	- Ürün, hizmet, süreç ve faaliyetlerle ilgili önemli iyileştirme yapmak </a:t>
            </a:r>
          </a:p>
          <a:p>
            <a:pPr lvl="0"/>
            <a:r>
              <a:rPr lang="tr-TR" i="1" dirty="0">
                <a:solidFill>
                  <a:srgbClr val="0070C0"/>
                </a:solidFill>
              </a:rPr>
              <a:t>Yeniden icat etme</a:t>
            </a:r>
            <a:r>
              <a:rPr lang="tr-TR" dirty="0"/>
              <a:t>	-En önemli strateji </a:t>
            </a:r>
          </a:p>
          <a:p>
            <a:pPr marL="0" indent="0">
              <a:buNone/>
            </a:pPr>
            <a:r>
              <a:rPr lang="tr-TR" dirty="0"/>
              <a:t>(Yukarıda yer alan stratejilerin  zaman, maliyet-kazanç ve risk boyutları farklıdır.)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9612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SÜREKLİ İYİLEŞTİRME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Problem Tipleri</a:t>
            </a:r>
            <a:endParaRPr lang="tr-TR" dirty="0"/>
          </a:p>
          <a:p>
            <a:r>
              <a:rPr lang="tr-TR" b="1" dirty="0"/>
              <a:t>	</a:t>
            </a:r>
            <a:r>
              <a:rPr lang="tr-TR" i="1" dirty="0"/>
              <a:t>Tasarım problemleri</a:t>
            </a:r>
            <a:endParaRPr lang="tr-TR" dirty="0"/>
          </a:p>
          <a:p>
            <a:r>
              <a:rPr lang="tr-TR" i="1" dirty="0"/>
              <a:t>	Performans problemleri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Sürekli İyileştirme Yöntemleri / Yaklaşımları</a:t>
            </a:r>
            <a:endParaRPr lang="tr-TR" dirty="0"/>
          </a:p>
          <a:p>
            <a:r>
              <a:rPr lang="tr-TR" dirty="0" err="1"/>
              <a:t>Kaizen</a:t>
            </a:r>
            <a:r>
              <a:rPr lang="tr-TR" dirty="0"/>
              <a:t>, Yeniden yapılandırma, </a:t>
            </a:r>
            <a:r>
              <a:rPr lang="en-US" dirty="0" err="1" smtClean="0"/>
              <a:t>Altı</a:t>
            </a:r>
            <a:r>
              <a:rPr lang="en-US" dirty="0" smtClean="0"/>
              <a:t>-sigma, </a:t>
            </a:r>
            <a:r>
              <a:rPr lang="en-US" dirty="0" err="1" smtClean="0"/>
              <a:t>Servqual</a:t>
            </a:r>
            <a:r>
              <a:rPr lang="en-US" dirty="0" smtClean="0"/>
              <a:t>, </a:t>
            </a:r>
            <a:r>
              <a:rPr lang="tr-TR" dirty="0" smtClean="0"/>
              <a:t>deney </a:t>
            </a:r>
            <a:r>
              <a:rPr lang="tr-TR" dirty="0"/>
              <a:t>tasarımı, vb.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7778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</a:t>
            </a:r>
            <a:r>
              <a:rPr lang="tr-TR" dirty="0" smtClean="0"/>
              <a:t>TEDARİKÇİ </a:t>
            </a:r>
            <a:r>
              <a:rPr lang="tr-TR" dirty="0"/>
              <a:t>ORTAKLIĞI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1970 </a:t>
            </a:r>
            <a:r>
              <a:rPr lang="tr-TR" dirty="0"/>
              <a:t>-  Malzeme veya ara </a:t>
            </a:r>
            <a:r>
              <a:rPr lang="tr-TR" dirty="0" smtClean="0"/>
              <a:t>malların </a:t>
            </a:r>
            <a:r>
              <a:rPr lang="tr-TR" dirty="0"/>
              <a:t>% 20’si, </a:t>
            </a:r>
            <a:r>
              <a:rPr lang="tr-TR" dirty="0" smtClean="0"/>
              <a:t>2000’ler </a:t>
            </a:r>
            <a:r>
              <a:rPr lang="tr-TR" dirty="0"/>
              <a:t>- % 60’dan fazlası dışarıdan sağlanıyor. </a:t>
            </a:r>
          </a:p>
          <a:p>
            <a:r>
              <a:rPr lang="tr-TR" dirty="0"/>
              <a:t>1980 öncesinde kalite ve zamanında teslim pek dikkate alınmıyordu. Maliyet esastı.</a:t>
            </a:r>
          </a:p>
          <a:p>
            <a:r>
              <a:rPr lang="tr-TR" dirty="0"/>
              <a:t>Tedarikçi ilişkilerini etkileyen unsurlar: Kalite bilinci, tam </a:t>
            </a:r>
            <a:r>
              <a:rPr lang="tr-TR" dirty="0" smtClean="0"/>
              <a:t>zamanında üretim/hizmet, </a:t>
            </a:r>
            <a:r>
              <a:rPr lang="tr-TR" dirty="0"/>
              <a:t>sürekli iyileştirme, yeni </a:t>
            </a:r>
            <a:r>
              <a:rPr lang="tr-TR" dirty="0" smtClean="0"/>
              <a:t>ürün / hizmet </a:t>
            </a:r>
            <a:r>
              <a:rPr lang="tr-TR" dirty="0"/>
              <a:t>talepleri </a:t>
            </a:r>
            <a:r>
              <a:rPr lang="tr-TR" dirty="0" smtClean="0"/>
              <a:t>ve </a:t>
            </a:r>
            <a:r>
              <a:rPr lang="tr-TR" dirty="0"/>
              <a:t>ISO 9000 standardları.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97164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TEDARİKÇİ ORTAKLIĞI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Tedarikçilerle her konuda işbirliği (teknoloji, üretim, kapasite, eğitim, hizmet desteği, vb.) gerekir. </a:t>
            </a:r>
          </a:p>
          <a:p>
            <a:r>
              <a:rPr lang="tr-TR" dirty="0"/>
              <a:t>Tedarikçilerin seçiminde pek çok faktör dikkate alınmalı, değerlendirme kantitatif esaslara göre yapılmalıdır. Kalite, teslim zamanı ve servis önemli unsurlardır.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6418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</a:t>
            </a:r>
            <a:r>
              <a:rPr lang="tr-TR" dirty="0" smtClean="0"/>
              <a:t>PERFORMANS ÖLÇÜTLERİ 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Performans </a:t>
            </a:r>
            <a:r>
              <a:rPr lang="tr-TR" dirty="0">
                <a:solidFill>
                  <a:srgbClr val="FF0000"/>
                </a:solidFill>
              </a:rPr>
              <a:t>ölçütleri olmaksızın bir organizasyonu yönetmek pusulasız gemi yönetmeye benzer. </a:t>
            </a:r>
          </a:p>
          <a:p>
            <a:r>
              <a:rPr lang="tr-TR" dirty="0"/>
              <a:t>Her alanda ölçüt geliştirilebilir : İnsan kaynakları, müşteriler, üretim, Ar-ge, tedarikçiler, </a:t>
            </a:r>
            <a:r>
              <a:rPr lang="tr-TR" dirty="0" smtClean="0"/>
              <a:t>satış-pazarlama</a:t>
            </a:r>
            <a:r>
              <a:rPr lang="tr-TR" dirty="0"/>
              <a:t>, idari, vb.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3327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PERFORMANS ÖLÇÜTLERİ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Ölçüt kriterleri</a:t>
            </a:r>
            <a:endParaRPr lang="tr-TR" dirty="0"/>
          </a:p>
          <a:p>
            <a:pPr lvl="0"/>
            <a:r>
              <a:rPr lang="tr-TR" dirty="0"/>
              <a:t>Basitlik</a:t>
            </a:r>
          </a:p>
          <a:p>
            <a:pPr lvl="0"/>
            <a:r>
              <a:rPr lang="tr-TR" dirty="0"/>
              <a:t>Az sayıda olmak</a:t>
            </a:r>
          </a:p>
          <a:p>
            <a:pPr lvl="0"/>
            <a:r>
              <a:rPr lang="tr-TR" dirty="0"/>
              <a:t>Kullanıcı tarafından geliştirilmiş olmak </a:t>
            </a:r>
          </a:p>
          <a:p>
            <a:pPr lvl="0"/>
            <a:r>
              <a:rPr lang="tr-TR" dirty="0"/>
              <a:t>Müşteriyle ilişkili olmak </a:t>
            </a:r>
          </a:p>
          <a:p>
            <a:pPr lvl="0"/>
            <a:r>
              <a:rPr lang="tr-TR" dirty="0"/>
              <a:t>İyileştirmeyi gösterebilmek</a:t>
            </a:r>
          </a:p>
          <a:p>
            <a:pPr lvl="0"/>
            <a:r>
              <a:rPr lang="tr-TR" dirty="0"/>
              <a:t>Düşük maliyet</a:t>
            </a:r>
          </a:p>
          <a:p>
            <a:pPr lvl="0"/>
            <a:r>
              <a:rPr lang="tr-TR" dirty="0"/>
              <a:t>Gözle görünebilir olmak</a:t>
            </a:r>
          </a:p>
          <a:p>
            <a:pPr lvl="0"/>
            <a:r>
              <a:rPr lang="tr-TR" dirty="0"/>
              <a:t>Zamanlı olmak </a:t>
            </a:r>
          </a:p>
          <a:p>
            <a:pPr lvl="0"/>
            <a:r>
              <a:rPr lang="tr-TR" dirty="0"/>
              <a:t>Başka ölçütlerle birleştirilebilir olmak </a:t>
            </a:r>
          </a:p>
          <a:p>
            <a:pPr lvl="0"/>
            <a:r>
              <a:rPr lang="tr-TR" dirty="0"/>
              <a:t>Sonuç odaklı olmak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67520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PERFORMANS ÖLÇÜTLERİ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Kalite performans ölçüt örnekleri</a:t>
            </a:r>
            <a:endParaRPr lang="tr-TR" dirty="0"/>
          </a:p>
          <a:p>
            <a:r>
              <a:rPr lang="tr-TR" dirty="0"/>
              <a:t>Kusurlu </a:t>
            </a:r>
            <a:r>
              <a:rPr lang="tr-TR" dirty="0" smtClean="0"/>
              <a:t>ürün/hizmet </a:t>
            </a:r>
            <a:r>
              <a:rPr lang="tr-TR" dirty="0"/>
              <a:t>maliyetinde azalma yüzdesi</a:t>
            </a:r>
          </a:p>
          <a:p>
            <a:r>
              <a:rPr lang="tr-TR" dirty="0"/>
              <a:t>Kusurlu </a:t>
            </a:r>
            <a:r>
              <a:rPr lang="tr-TR" dirty="0" smtClean="0"/>
              <a:t>ürün/hizmet </a:t>
            </a:r>
            <a:r>
              <a:rPr lang="tr-TR" dirty="0"/>
              <a:t>miktarında azalma yüzdesi</a:t>
            </a:r>
          </a:p>
          <a:p>
            <a:r>
              <a:rPr lang="tr-TR" dirty="0"/>
              <a:t>Sertifikalı tedarikçi yüzdesi</a:t>
            </a:r>
          </a:p>
          <a:p>
            <a:r>
              <a:rPr lang="tr-TR" dirty="0"/>
              <a:t>Düzeltme-onarım yüzdesinde </a:t>
            </a:r>
            <a:r>
              <a:rPr lang="tr-TR" dirty="0" smtClean="0"/>
              <a:t>azalma</a:t>
            </a:r>
            <a:endParaRPr lang="tr-TR" dirty="0"/>
          </a:p>
          <a:p>
            <a:r>
              <a:rPr lang="tr-TR" dirty="0"/>
              <a:t>Satış	</a:t>
            </a:r>
            <a:r>
              <a:rPr lang="tr-TR" dirty="0" smtClean="0"/>
              <a:t>- Kalite </a:t>
            </a:r>
            <a:r>
              <a:rPr lang="tr-TR" dirty="0"/>
              <a:t>maliyeti / net satışlar (TL</a:t>
            </a:r>
            <a:r>
              <a:rPr lang="tr-TR" dirty="0" smtClean="0"/>
              <a:t>) 				   (En </a:t>
            </a:r>
            <a:r>
              <a:rPr lang="tr-TR" dirty="0"/>
              <a:t>yaygın </a:t>
            </a:r>
            <a:r>
              <a:rPr lang="tr-TR" dirty="0" smtClean="0"/>
              <a:t>kullanılan)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39855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PERFORMANS ÖLÇÜTLERİ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Kalite maliyetleri </a:t>
            </a:r>
            <a:endParaRPr lang="tr-TR" dirty="0"/>
          </a:p>
          <a:p>
            <a:pPr lvl="0"/>
            <a:r>
              <a:rPr lang="tr-TR" dirty="0">
                <a:solidFill>
                  <a:srgbClr val="0070C0"/>
                </a:solidFill>
              </a:rPr>
              <a:t>Önleme maliyetleri</a:t>
            </a:r>
            <a:r>
              <a:rPr lang="tr-TR" b="1" dirty="0"/>
              <a:t>: </a:t>
            </a:r>
            <a:r>
              <a:rPr lang="tr-TR" dirty="0"/>
              <a:t>Kusur oluşumunu önlemek için yapılan her türlü masraf (sistem tasarımı, eğitim, vb.)</a:t>
            </a:r>
          </a:p>
          <a:p>
            <a:pPr lvl="0"/>
            <a:r>
              <a:rPr lang="tr-TR" dirty="0">
                <a:solidFill>
                  <a:srgbClr val="0070C0"/>
                </a:solidFill>
              </a:rPr>
              <a:t>Ölçme-değerlendirme maliyetleri</a:t>
            </a:r>
            <a:r>
              <a:rPr lang="tr-TR" b="1" dirty="0"/>
              <a:t>: </a:t>
            </a:r>
            <a:r>
              <a:rPr lang="tr-TR" dirty="0"/>
              <a:t>Ürün kalite seviyesini tespit için yapılan maliyetler (muayene, test, </a:t>
            </a:r>
            <a:r>
              <a:rPr lang="tr-TR" dirty="0" err="1"/>
              <a:t>lab</a:t>
            </a:r>
            <a:r>
              <a:rPr lang="tr-TR" dirty="0"/>
              <a:t>. vb.)</a:t>
            </a:r>
          </a:p>
          <a:p>
            <a:pPr lvl="0"/>
            <a:r>
              <a:rPr lang="tr-TR" dirty="0">
                <a:solidFill>
                  <a:srgbClr val="0070C0"/>
                </a:solidFill>
              </a:rPr>
              <a:t>Kusur maliyetleri</a:t>
            </a:r>
          </a:p>
          <a:p>
            <a:pPr lvl="1"/>
            <a:r>
              <a:rPr lang="tr-TR" i="1" u="sng" dirty="0"/>
              <a:t>İç kusur maliyetleri</a:t>
            </a:r>
            <a:r>
              <a:rPr lang="tr-TR" b="1" dirty="0"/>
              <a:t>: </a:t>
            </a:r>
            <a:r>
              <a:rPr lang="tr-TR" dirty="0"/>
              <a:t>Ürün sevk edilene kadar fabrika içinde ortaya çıkan maliyetler (onarım, değiştirme, elden geçirme, vb.)</a:t>
            </a:r>
          </a:p>
          <a:p>
            <a:pPr lvl="1"/>
            <a:r>
              <a:rPr lang="tr-TR" i="1" u="sng" dirty="0"/>
              <a:t>Dış kusur maliyetleri</a:t>
            </a:r>
            <a:r>
              <a:rPr lang="tr-TR" b="1" dirty="0"/>
              <a:t>: </a:t>
            </a:r>
            <a:r>
              <a:rPr lang="tr-TR" dirty="0"/>
              <a:t>Ürün sevk edildikten sonra pazarda ortaya çıkan maliyetler (iade, taşıma, onarım, vb.)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456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PRENSİPLER VE UYGULAMALAR: PERFORMANS ÖLÇÜTLERİ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			Kalite ekonomisi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/>
          <p:nvPr/>
        </p:nvPicPr>
        <p:blipFill rotWithShape="1">
          <a:blip r:embed="rId2"/>
          <a:srcRect l="7042" t="34442" r="42461" b="23259"/>
          <a:stretch/>
        </p:blipFill>
        <p:spPr bwMode="auto">
          <a:xfrm>
            <a:off x="899592" y="2564904"/>
            <a:ext cx="6228072" cy="338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61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	</a:t>
            </a:r>
            <a:r>
              <a:rPr lang="tr-TR" dirty="0" smtClean="0"/>
              <a:t>ISO 9001-2015 </a:t>
            </a:r>
            <a:r>
              <a:rPr lang="tr-TR" dirty="0" smtClean="0"/>
              <a:t>KALİTE YÖNETİM SİSTEMİ STANDARDI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ISO 9000 KYS Standartları </a:t>
            </a:r>
            <a:endParaRPr lang="tr-TR" dirty="0"/>
          </a:p>
          <a:p>
            <a:pPr lvl="0"/>
            <a:r>
              <a:rPr lang="tr-TR" dirty="0"/>
              <a:t>1987’de yayınlanmış, </a:t>
            </a:r>
            <a:r>
              <a:rPr lang="tr-TR" dirty="0" smtClean="0"/>
              <a:t>son olarak 2015 </a:t>
            </a:r>
            <a:r>
              <a:rPr lang="tr-TR" dirty="0"/>
              <a:t>yılında revize edilmiştir.</a:t>
            </a:r>
          </a:p>
          <a:p>
            <a:pPr lvl="0"/>
            <a:r>
              <a:rPr lang="tr-TR" dirty="0"/>
              <a:t>Kapsamı jeneriktir (her işletmeye uyarlanabilir)</a:t>
            </a:r>
          </a:p>
          <a:p>
            <a:pPr lvl="0"/>
            <a:r>
              <a:rPr lang="tr-TR" dirty="0"/>
              <a:t>Kalite terim ve </a:t>
            </a:r>
            <a:r>
              <a:rPr lang="tr-TR" dirty="0" smtClean="0"/>
              <a:t>tanımlarını standart hale getirmektedir.</a:t>
            </a:r>
            <a:endParaRPr lang="tr-TR" dirty="0"/>
          </a:p>
          <a:p>
            <a:pPr lvl="0"/>
            <a:r>
              <a:rPr lang="tr-TR" dirty="0"/>
              <a:t>Tedarikçinin süreç kontrol kabiliyetini belirlemek için kullanılır.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50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KALİTENİN TANIMI</a:t>
            </a:r>
            <a:endParaRPr lang="tr-T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Kalite, ürün ve hizmet açısından farklı tanımlanır.</a:t>
            </a:r>
          </a:p>
          <a:p>
            <a:r>
              <a:rPr lang="tr-TR" i="1" u="sng" dirty="0" smtClean="0"/>
              <a:t>Ürün kalitesinin sekiz boyutu </a:t>
            </a:r>
            <a:r>
              <a:rPr lang="tr-TR" sz="1400" u="sng" dirty="0" smtClean="0"/>
              <a:t>(</a:t>
            </a:r>
            <a:r>
              <a:rPr lang="tr-TR" sz="1400" u="sng" dirty="0" err="1" smtClean="0"/>
              <a:t>Garvin</a:t>
            </a:r>
            <a:r>
              <a:rPr lang="tr-TR" sz="1400" u="sng" dirty="0" smtClean="0"/>
              <a:t> 1988)</a:t>
            </a:r>
          </a:p>
          <a:p>
            <a:r>
              <a:rPr lang="tr-TR" dirty="0" smtClean="0"/>
              <a:t>Performans, özellikler, güvenilirlik, uygunluk, dayanıklılık,servis sağlayıcılık, estetiklik, algılanan kalite (tepki + itibar)</a:t>
            </a:r>
          </a:p>
          <a:p>
            <a:r>
              <a:rPr lang="tr-TR" i="1" u="sng" dirty="0" smtClean="0">
                <a:solidFill>
                  <a:srgbClr val="FF0000"/>
                </a:solidFill>
              </a:rPr>
              <a:t>Hizmet kalitesinin beş boyutu</a:t>
            </a:r>
            <a:r>
              <a:rPr lang="tr-TR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Güvenilirlik, tepkisellik, güvence, empati, maddi varlıklar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261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ISO 9001-2015 </a:t>
            </a:r>
            <a:r>
              <a:rPr lang="tr-TR" dirty="0"/>
              <a:t>KALİTE YÖNETİM SİSTEMİ STANDARDI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/>
              <a:t>ISO 9000: </a:t>
            </a:r>
            <a:r>
              <a:rPr lang="tr-TR" i="1" dirty="0" smtClean="0"/>
              <a:t>2015 </a:t>
            </a:r>
            <a:r>
              <a:rPr lang="tr-TR" i="1" dirty="0"/>
              <a:t>– </a:t>
            </a:r>
            <a:r>
              <a:rPr lang="tr-TR" i="1" dirty="0">
                <a:solidFill>
                  <a:srgbClr val="0070C0"/>
                </a:solidFill>
              </a:rPr>
              <a:t>Temel kavramlar ve sözlük 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tr-TR" i="1" dirty="0">
                <a:solidFill>
                  <a:srgbClr val="FF0000"/>
                </a:solidFill>
              </a:rPr>
              <a:t>ISO 9001: </a:t>
            </a:r>
            <a:r>
              <a:rPr lang="tr-TR" i="1" dirty="0" smtClean="0">
                <a:solidFill>
                  <a:srgbClr val="FF0000"/>
                </a:solidFill>
              </a:rPr>
              <a:t>2015  </a:t>
            </a:r>
            <a:r>
              <a:rPr lang="tr-TR" i="1" dirty="0"/>
              <a:t>- </a:t>
            </a:r>
            <a:r>
              <a:rPr lang="tr-TR" i="1" dirty="0">
                <a:solidFill>
                  <a:srgbClr val="0070C0"/>
                </a:solidFill>
              </a:rPr>
              <a:t>Gereksinimler:</a:t>
            </a:r>
            <a:r>
              <a:rPr lang="tr-TR" i="1" dirty="0"/>
              <a:t> </a:t>
            </a:r>
            <a:r>
              <a:rPr lang="tr-TR" dirty="0"/>
              <a:t> Tasarım, Üretim, Satış ve Servis</a:t>
            </a:r>
          </a:p>
          <a:p>
            <a:r>
              <a:rPr lang="tr-TR" i="1" dirty="0"/>
              <a:t>ISO 9002: </a:t>
            </a:r>
            <a:r>
              <a:rPr lang="tr-TR" i="1" dirty="0" smtClean="0"/>
              <a:t>2015 </a:t>
            </a:r>
            <a:r>
              <a:rPr lang="tr-TR" i="1" dirty="0"/>
              <a:t>– </a:t>
            </a:r>
            <a:r>
              <a:rPr lang="tr-TR" i="1" dirty="0">
                <a:solidFill>
                  <a:srgbClr val="0070C0"/>
                </a:solidFill>
              </a:rPr>
              <a:t>Gereksinimler:</a:t>
            </a:r>
            <a:r>
              <a:rPr lang="tr-TR" i="1" dirty="0"/>
              <a:t>  </a:t>
            </a:r>
            <a:r>
              <a:rPr lang="tr-TR" dirty="0"/>
              <a:t>Üretim, Satış ve Servis</a:t>
            </a:r>
          </a:p>
          <a:p>
            <a:r>
              <a:rPr lang="tr-TR" i="1" dirty="0"/>
              <a:t>ISO 9003: </a:t>
            </a:r>
            <a:r>
              <a:rPr lang="tr-TR" i="1" dirty="0" smtClean="0"/>
              <a:t>2015 </a:t>
            </a:r>
            <a:r>
              <a:rPr lang="tr-TR" i="1" dirty="0"/>
              <a:t>– </a:t>
            </a:r>
            <a:r>
              <a:rPr lang="tr-TR" i="1" dirty="0">
                <a:solidFill>
                  <a:srgbClr val="0070C0"/>
                </a:solidFill>
              </a:rPr>
              <a:t>Gereksinimler</a:t>
            </a:r>
            <a:r>
              <a:rPr lang="tr-TR" i="1" dirty="0"/>
              <a:t>:  </a:t>
            </a:r>
            <a:r>
              <a:rPr lang="tr-TR" dirty="0"/>
              <a:t>Satış ve Servis</a:t>
            </a:r>
          </a:p>
          <a:p>
            <a:r>
              <a:rPr lang="tr-TR" i="1" dirty="0"/>
              <a:t>ISO 9004: </a:t>
            </a:r>
            <a:r>
              <a:rPr lang="tr-TR" i="1" dirty="0" smtClean="0"/>
              <a:t>2015 </a:t>
            </a:r>
            <a:r>
              <a:rPr lang="tr-TR" i="1" dirty="0"/>
              <a:t>- </a:t>
            </a:r>
            <a:r>
              <a:rPr lang="tr-TR" i="1" dirty="0">
                <a:solidFill>
                  <a:srgbClr val="0070C0"/>
                </a:solidFill>
              </a:rPr>
              <a:t>Süreç iyileştirme için kılavuz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14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ISO 9001-2015 </a:t>
            </a:r>
            <a:r>
              <a:rPr lang="tr-TR" dirty="0"/>
              <a:t>KALİTE YÖNETİM SİSTEMİ STANDARDI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KYSS’ye</a:t>
            </a:r>
            <a:r>
              <a:rPr lang="tr-TR" b="1" dirty="0"/>
              <a:t> niçin ihtiyaç duyulur?</a:t>
            </a:r>
            <a:endParaRPr lang="tr-TR" dirty="0"/>
          </a:p>
          <a:p>
            <a:pPr lvl="0"/>
            <a:r>
              <a:rPr lang="tr-TR" dirty="0"/>
              <a:t>Müşteriler / Pazar talep eder</a:t>
            </a:r>
          </a:p>
          <a:p>
            <a:pPr lvl="0"/>
            <a:r>
              <a:rPr lang="tr-TR" dirty="0"/>
              <a:t>Süreçlerde / sistemlerde iyileştirme ihtiyacı</a:t>
            </a:r>
          </a:p>
          <a:p>
            <a:pPr lvl="0"/>
            <a:r>
              <a:rPr lang="tr-TR" dirty="0"/>
              <a:t>Ürün ve hizmetleri küresel yayma arzusu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b="1" dirty="0"/>
              <a:t>Genel olarak nasıl çalışır?</a:t>
            </a:r>
            <a:endParaRPr lang="tr-TR" dirty="0"/>
          </a:p>
          <a:p>
            <a:pPr lvl="0"/>
            <a:r>
              <a:rPr lang="tr-TR" dirty="0"/>
              <a:t>Tedarikçiler sistemi geliştirir</a:t>
            </a:r>
          </a:p>
          <a:p>
            <a:pPr lvl="0"/>
            <a:r>
              <a:rPr lang="tr-TR" dirty="0"/>
              <a:t>Müşteriler sistemi denetler (</a:t>
            </a:r>
            <a:r>
              <a:rPr lang="tr-TR" i="1" dirty="0"/>
              <a:t>3. Parti kaydı)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0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ISO 9001-2015 </a:t>
            </a:r>
            <a:r>
              <a:rPr lang="tr-TR" dirty="0"/>
              <a:t>KALİTE YÖNETİM SİSTEMİ STANDARDI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u="sng" dirty="0"/>
              <a:t>3. Parti kaydı</a:t>
            </a:r>
            <a:r>
              <a:rPr lang="tr-TR" i="1" dirty="0"/>
              <a:t>: </a:t>
            </a:r>
            <a:r>
              <a:rPr lang="tr-TR" dirty="0"/>
              <a:t>Tedarikçi kalite sisteminin 3. Parti (alıcı – satıcı dışındaki bir kuruluş) tarafından periyodik uygunluk denetimi ve değerlendirmesi. Kayıtçı,  denetim sonrası  tedarikçiye </a:t>
            </a:r>
            <a:r>
              <a:rPr lang="tr-TR" u="sng" dirty="0">
                <a:solidFill>
                  <a:srgbClr val="0070C0"/>
                </a:solidFill>
              </a:rPr>
              <a:t>Standarda Uygunluk Sertifikası </a:t>
            </a:r>
            <a:r>
              <a:rPr lang="tr-TR" dirty="0"/>
              <a:t>verir. Sertifika, kalite sistem güvencesi sağlamaktadır. </a:t>
            </a:r>
            <a:r>
              <a:rPr lang="tr-TR" u="sng" dirty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408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ISO 9001-2015 </a:t>
            </a:r>
            <a:r>
              <a:rPr lang="tr-TR" dirty="0"/>
              <a:t>KALİTE YÖNETİM SİSTEMİ STANDARDI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err="1"/>
              <a:t>KYS’nin</a:t>
            </a:r>
            <a:r>
              <a:rPr lang="tr-TR" b="1" dirty="0"/>
              <a:t> faydaları</a:t>
            </a:r>
            <a:endParaRPr lang="tr-TR" dirty="0"/>
          </a:p>
          <a:p>
            <a:pPr lvl="0"/>
            <a:r>
              <a:rPr lang="tr-TR" dirty="0"/>
              <a:t>İç kalite  ↗</a:t>
            </a:r>
          </a:p>
          <a:p>
            <a:pPr lvl="0"/>
            <a:r>
              <a:rPr lang="tr-TR" dirty="0"/>
              <a:t>Dış kalite ↗</a:t>
            </a:r>
          </a:p>
          <a:p>
            <a:pPr lvl="0"/>
            <a:r>
              <a:rPr lang="tr-TR" dirty="0" smtClean="0"/>
              <a:t>Ürün/hizmet </a:t>
            </a:r>
            <a:r>
              <a:rPr lang="tr-TR" dirty="0"/>
              <a:t>güvenilirliği ↗</a:t>
            </a:r>
          </a:p>
          <a:p>
            <a:pPr lvl="0"/>
            <a:r>
              <a:rPr lang="tr-TR" dirty="0"/>
              <a:t>Zaman performansı ↗</a:t>
            </a:r>
          </a:p>
          <a:p>
            <a:pPr lvl="0"/>
            <a:r>
              <a:rPr lang="tr-TR" dirty="0"/>
              <a:t>Kusurlu </a:t>
            </a:r>
            <a:r>
              <a:rPr lang="tr-TR" dirty="0" smtClean="0"/>
              <a:t>ürün/hizmet </a:t>
            </a:r>
            <a:r>
              <a:rPr lang="tr-TR" dirty="0"/>
              <a:t>maliyeti  ↘</a:t>
            </a:r>
          </a:p>
          <a:p>
            <a:pPr lvl="0"/>
            <a:r>
              <a:rPr lang="tr-TR" dirty="0"/>
              <a:t>Önleme + Ölçme değerlendirme maliyeti ↗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53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ISO 9001-2015 </a:t>
            </a:r>
            <a:r>
              <a:rPr lang="tr-TR" dirty="0"/>
              <a:t>KALİTE YÖNETİM SİSTEMİ STANDARDI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ISO 9000 yaklaşımları</a:t>
            </a:r>
            <a:endParaRPr lang="tr-TR" dirty="0"/>
          </a:p>
          <a:p>
            <a:pPr lvl="0"/>
            <a:r>
              <a:rPr lang="tr-TR" i="1" dirty="0">
                <a:solidFill>
                  <a:srgbClr val="0070C0"/>
                </a:solidFill>
              </a:rPr>
              <a:t>Süreç yaklaşımı</a:t>
            </a:r>
            <a:r>
              <a:rPr lang="tr-TR" dirty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tr-TR" i="1" dirty="0">
                <a:solidFill>
                  <a:srgbClr val="0070C0"/>
                </a:solidFill>
              </a:rPr>
              <a:t>Tedarik zinciri yaklaşımı </a:t>
            </a:r>
            <a:r>
              <a:rPr lang="tr-TR" i="1" dirty="0"/>
              <a:t>: </a:t>
            </a:r>
            <a:r>
              <a:rPr lang="tr-TR" dirty="0"/>
              <a:t>Tedarikçiler → Organizasyon </a:t>
            </a:r>
            <a:r>
              <a:rPr lang="tr-TR" i="1" dirty="0"/>
              <a:t> </a:t>
            </a:r>
            <a:r>
              <a:rPr lang="tr-TR" dirty="0"/>
              <a:t>→ </a:t>
            </a:r>
            <a:r>
              <a:rPr lang="tr-TR" dirty="0" smtClean="0"/>
              <a:t>Müşteri</a:t>
            </a:r>
          </a:p>
          <a:p>
            <a:pPr lvl="0"/>
            <a:r>
              <a:rPr lang="tr-TR" dirty="0" smtClean="0">
                <a:solidFill>
                  <a:srgbClr val="0070C0"/>
                </a:solidFill>
              </a:rPr>
              <a:t>Risk tabanlı yaklaşım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r-TR" b="1" dirty="0"/>
              <a:t>KYS gereksinimleri </a:t>
            </a:r>
            <a:endParaRPr lang="tr-TR" dirty="0"/>
          </a:p>
          <a:p>
            <a:pPr lvl="0"/>
            <a:r>
              <a:rPr lang="tr-TR" dirty="0">
                <a:solidFill>
                  <a:srgbClr val="0070C0"/>
                </a:solidFill>
              </a:rPr>
              <a:t>Yönetim sorumlulukları</a:t>
            </a:r>
          </a:p>
          <a:p>
            <a:pPr lvl="0"/>
            <a:r>
              <a:rPr lang="tr-TR" dirty="0">
                <a:solidFill>
                  <a:srgbClr val="0070C0"/>
                </a:solidFill>
              </a:rPr>
              <a:t>Kaynak yönetimi</a:t>
            </a:r>
          </a:p>
          <a:p>
            <a:pPr lvl="0"/>
            <a:r>
              <a:rPr lang="tr-TR" dirty="0">
                <a:solidFill>
                  <a:srgbClr val="0070C0"/>
                </a:solidFill>
              </a:rPr>
              <a:t>Süreç yönetimi</a:t>
            </a:r>
          </a:p>
          <a:p>
            <a:pPr lvl="0"/>
            <a:r>
              <a:rPr lang="tr-TR" dirty="0">
                <a:solidFill>
                  <a:srgbClr val="0070C0"/>
                </a:solidFill>
              </a:rPr>
              <a:t>Ölçme, analiz ve iyileştirme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472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ISO 9001-2015 </a:t>
            </a:r>
            <a:r>
              <a:rPr lang="tr-TR" dirty="0"/>
              <a:t>KALİTE YÖNETİM SİSTEMİ STANDARDI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sz="2000" b="1" dirty="0"/>
              <a:t>Uygulama</a:t>
            </a:r>
            <a:endParaRPr lang="tr-TR" sz="2000" dirty="0"/>
          </a:p>
          <a:p>
            <a:r>
              <a:rPr lang="tr-TR" sz="2000" dirty="0"/>
              <a:t>1. Üst yönetimin </a:t>
            </a:r>
            <a:r>
              <a:rPr lang="tr-TR" sz="2000" dirty="0" smtClean="0"/>
              <a:t>taahhüdü</a:t>
            </a:r>
            <a:endParaRPr lang="tr-TR" sz="2000" dirty="0"/>
          </a:p>
          <a:p>
            <a:r>
              <a:rPr lang="tr-TR" sz="2000" dirty="0"/>
              <a:t>2. Yönetim temsilcisinin atanması</a:t>
            </a:r>
          </a:p>
          <a:p>
            <a:r>
              <a:rPr lang="tr-TR" sz="2000" dirty="0"/>
              <a:t>3. Farkındalık yaratılması</a:t>
            </a:r>
          </a:p>
          <a:p>
            <a:r>
              <a:rPr lang="tr-TR" sz="2000" dirty="0"/>
              <a:t>4. Takım ataması ve uygulama</a:t>
            </a:r>
          </a:p>
          <a:p>
            <a:r>
              <a:rPr lang="tr-TR" sz="2000" dirty="0"/>
              <a:t>5. Eğitim</a:t>
            </a:r>
          </a:p>
          <a:p>
            <a:r>
              <a:rPr lang="tr-TR" sz="2000" dirty="0"/>
              <a:t>6. Zaman çizelgeleme</a:t>
            </a:r>
          </a:p>
          <a:p>
            <a:r>
              <a:rPr lang="tr-TR" sz="2000" dirty="0"/>
              <a:t>7. İş sahiplerinin seçimi</a:t>
            </a:r>
          </a:p>
          <a:p>
            <a:r>
              <a:rPr lang="tr-TR" sz="2000" dirty="0"/>
              <a:t>8. Mevcut sistemin incelenmesi</a:t>
            </a:r>
          </a:p>
          <a:p>
            <a:r>
              <a:rPr lang="tr-TR" sz="2000" dirty="0"/>
              <a:t>9. Doküman yazımı</a:t>
            </a:r>
          </a:p>
          <a:p>
            <a:r>
              <a:rPr lang="tr-TR" sz="2000" dirty="0"/>
              <a:t>10. Yeni sistemin yerleştirilmesi</a:t>
            </a:r>
          </a:p>
          <a:p>
            <a:r>
              <a:rPr lang="tr-TR" sz="2000" dirty="0"/>
              <a:t>11. İçsel denetim</a:t>
            </a:r>
          </a:p>
          <a:p>
            <a:r>
              <a:rPr lang="tr-TR" sz="2000" dirty="0"/>
              <a:t>12. Yönetim incelemesi</a:t>
            </a:r>
          </a:p>
          <a:p>
            <a:r>
              <a:rPr lang="tr-TR" sz="2000" dirty="0"/>
              <a:t>13. Kayıt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81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ISO 9001-2015 </a:t>
            </a:r>
            <a:r>
              <a:rPr lang="tr-TR" dirty="0"/>
              <a:t>KALİTE YÖNETİM SİSTEMİ STANDARDI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Uygulama başarısını </a:t>
            </a:r>
            <a:r>
              <a:rPr lang="tr-TR" b="1" dirty="0" smtClean="0"/>
              <a:t>engelleyen </a:t>
            </a:r>
            <a:r>
              <a:rPr lang="tr-TR" b="1" dirty="0"/>
              <a:t>hususlar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1. Jenerik veya bir başka işletmeye ait dokümantasyon programını kullanmak </a:t>
            </a:r>
          </a:p>
          <a:p>
            <a:pPr marL="0" indent="0">
              <a:buNone/>
            </a:pPr>
            <a:r>
              <a:rPr lang="tr-TR" dirty="0"/>
              <a:t>2. Çok fazla veya karmaşık dokümantasyon</a:t>
            </a:r>
          </a:p>
          <a:p>
            <a:pPr marL="0" indent="0">
              <a:buNone/>
            </a:pPr>
            <a:r>
              <a:rPr lang="tr-TR" dirty="0"/>
              <a:t>3. İşletme içi sahipliği veya katılım olmaksızın dışarıdan danışman kullanmak </a:t>
            </a:r>
          </a:p>
          <a:p>
            <a:pPr marL="0" indent="0">
              <a:buNone/>
            </a:pPr>
            <a:r>
              <a:rPr lang="tr-TR" dirty="0"/>
              <a:t>4. Dokümantasyonu metinle sınırlamak </a:t>
            </a:r>
          </a:p>
          <a:p>
            <a:pPr marL="0" indent="0">
              <a:buNone/>
            </a:pPr>
            <a:r>
              <a:rPr lang="tr-TR" dirty="0"/>
              <a:t>5. Üst yönetimin katılımını ihmal etmek </a:t>
            </a:r>
          </a:p>
          <a:p>
            <a:pPr marL="0" indent="0">
              <a:buNone/>
            </a:pPr>
            <a:r>
              <a:rPr lang="tr-TR" dirty="0"/>
              <a:t>6. Uygun olmayan bir sistem geliştirmek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0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ISO 9001-2015 </a:t>
            </a:r>
            <a:r>
              <a:rPr lang="tr-TR" dirty="0"/>
              <a:t>KALİTE YÖNETİM SİSTEMİ STANDARDI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ISO 9000 ve TKY</a:t>
            </a:r>
            <a:endParaRPr lang="tr-TR" dirty="0"/>
          </a:p>
          <a:p>
            <a:pPr lvl="0"/>
            <a:r>
              <a:rPr lang="tr-TR" dirty="0"/>
              <a:t>Birbirlerinin yerine geçemezler</a:t>
            </a:r>
          </a:p>
          <a:p>
            <a:pPr lvl="0"/>
            <a:r>
              <a:rPr lang="tr-TR" dirty="0"/>
              <a:t>ISO 9000, TKY ile uyumlu olup onun bir alt kümesi olarak görülebilir</a:t>
            </a:r>
          </a:p>
          <a:p>
            <a:pPr lvl="0"/>
            <a:r>
              <a:rPr lang="tr-TR" dirty="0"/>
              <a:t>ISO 9000, TKY uygulanmayan ortamlarda sıklıkla kullanılır</a:t>
            </a:r>
          </a:p>
          <a:p>
            <a:pPr lvl="0"/>
            <a:r>
              <a:rPr lang="tr-TR" dirty="0"/>
              <a:t>ISO 9000, geleneksel ortamlarda operasyonları iyileştirebilir</a:t>
            </a:r>
          </a:p>
          <a:p>
            <a:pPr lvl="0"/>
            <a:r>
              <a:rPr lang="tr-TR" dirty="0"/>
              <a:t>ISO 9000, tam TKY uygulanan ortamlarda gereksiz olabilir</a:t>
            </a:r>
          </a:p>
          <a:p>
            <a:pPr lvl="0"/>
            <a:r>
              <a:rPr lang="tr-TR" dirty="0"/>
              <a:t>ISO 9000 ve TKY rekabet içinde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12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ISO 9001-2015 </a:t>
            </a:r>
            <a:r>
              <a:rPr lang="tr-TR" dirty="0"/>
              <a:t>KALİTE YÖNETİM SİSTEMİ STANDARDI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ISO 9000  TKY prensiplerinden yararlanır</a:t>
            </a:r>
          </a:p>
          <a:p>
            <a:r>
              <a:rPr lang="tr-TR" dirty="0"/>
              <a:t>Günümüzde milyonlarca şirket (hemen tüm dünya ülkelerinden) ISO 9000 sertifika sahibidir. </a:t>
            </a:r>
          </a:p>
          <a:p>
            <a:r>
              <a:rPr lang="tr-TR" dirty="0"/>
              <a:t>Türkiye’de halihazırda 30’un üzerinde kayıtçı şirket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98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ISO 9001-2015 KALİTE YÖNETİM SİSTEMİ STANDARDI</a:t>
            </a:r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 rotWithShape="1">
          <a:blip r:embed="rId2"/>
          <a:srcRect l="35883" t="45721" r="33623" b="25691"/>
          <a:stretch/>
        </p:blipFill>
        <p:spPr bwMode="auto">
          <a:xfrm>
            <a:off x="2843808" y="2420888"/>
            <a:ext cx="4428000" cy="3096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016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KALİTENİN TANIMI</a:t>
            </a:r>
            <a:endParaRPr lang="tr-T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ISO 9000 Kalite Tanımı (2000)</a:t>
            </a:r>
          </a:p>
          <a:p>
            <a:r>
              <a:rPr lang="tr-TR" dirty="0" smtClean="0"/>
              <a:t>Bir takım içsel karakteristiklerin gereksinimleri karşılama düzeyi</a:t>
            </a:r>
          </a:p>
          <a:p>
            <a:r>
              <a:rPr lang="tr-TR" u="sng" dirty="0" smtClean="0"/>
              <a:t>Goetsch (2003) Kalite Tanımı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Kalite</a:t>
            </a:r>
            <a:r>
              <a:rPr lang="tr-TR" dirty="0" smtClean="0">
                <a:solidFill>
                  <a:srgbClr val="0070C0"/>
                </a:solidFill>
              </a:rPr>
              <a:t>, ürünler, hizmetler, insanlar, süreçler ve çevreyle ilgili olarak beklentileri karşılama veya geçme için oluşturulan dinamik bir olgudur.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Kalite = Performans / Beklenti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04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>TR YÜKSEKÖĞRETİMDE DURUM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23 Temmuz 2015 tarih ve 29423 sayılı Yükseköğretim Kalite Güvencesi Yönetmeliği belgelendirmeyi gerekli kılıyor.  </a:t>
            </a:r>
          </a:p>
          <a:p>
            <a:r>
              <a:rPr lang="tr-TR" dirty="0"/>
              <a:t>Türkiye’de </a:t>
            </a:r>
            <a:r>
              <a:rPr lang="tr-TR" dirty="0" smtClean="0"/>
              <a:t>DOU dahil 29 </a:t>
            </a:r>
            <a:r>
              <a:rPr lang="tr-TR" dirty="0"/>
              <a:t>üniversite ve 3 MYO </a:t>
            </a:r>
            <a:r>
              <a:rPr lang="tr-TR" dirty="0" smtClean="0"/>
              <a:t>ISO 9001-2008 </a:t>
            </a:r>
            <a:r>
              <a:rPr lang="tr-TR" dirty="0"/>
              <a:t>belgeli. </a:t>
            </a:r>
            <a:r>
              <a:rPr lang="tr-TR" dirty="0" smtClean="0"/>
              <a:t>ISO 9001-2015 </a:t>
            </a:r>
            <a:r>
              <a:rPr lang="tr-TR" dirty="0"/>
              <a:t>belgeli yok. </a:t>
            </a:r>
            <a:endParaRPr lang="tr-TR" dirty="0" smtClean="0"/>
          </a:p>
          <a:p>
            <a:r>
              <a:rPr lang="tr-TR" dirty="0" smtClean="0"/>
              <a:t>Yükseköğretimde Kalite Güvencesi Derneği (ENQA) konu üzerinde çalışmalar yapıyor.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85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>DOĞUŞ ÜNİVERSİTESİ’NDE DURUM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 smtClean="0"/>
              <a:t>30 Eylül 2016</a:t>
            </a:r>
          </a:p>
          <a:p>
            <a:r>
              <a:rPr lang="tr-TR" dirty="0" smtClean="0"/>
              <a:t>DOU Kalite Yönetim Sistemi Uygulama Yönergesi onaylandı.</a:t>
            </a:r>
          </a:p>
          <a:p>
            <a:r>
              <a:rPr lang="tr-TR" dirty="0" smtClean="0"/>
              <a:t>DOU Kalite Yönetim Komisyonu teşkil edildi.</a:t>
            </a:r>
          </a:p>
          <a:p>
            <a:r>
              <a:rPr lang="tr-TR" dirty="0" smtClean="0"/>
              <a:t>Birim Kalite temsilcileri belirlendi</a:t>
            </a:r>
          </a:p>
          <a:p>
            <a:r>
              <a:rPr lang="tr-TR" dirty="0" smtClean="0"/>
              <a:t>Birim Kalite sorumluları belirlendi</a:t>
            </a:r>
          </a:p>
          <a:p>
            <a:r>
              <a:rPr lang="tr-TR" dirty="0" smtClean="0"/>
              <a:t>Kalite Koordinatörlüğü birimi oluşturuldu.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71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/>
              <a:t>DOĞUŞ ÜNİVERSİTESİ’NDE DURUM</a:t>
            </a:r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 rotWithShape="1">
          <a:blip r:embed="rId2"/>
          <a:srcRect l="37407" t="17133" r="30575" b="4727"/>
          <a:stretch/>
        </p:blipFill>
        <p:spPr bwMode="auto">
          <a:xfrm>
            <a:off x="2699792" y="1988840"/>
            <a:ext cx="3888000" cy="44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18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/>
              <a:t>DOĞUŞ ÜNİVERSİTESİ’NDE DURUM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Faaliyet Adımları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 smtClean="0"/>
              <a:t>1. Bilgilendirme - eğitim</a:t>
            </a:r>
          </a:p>
          <a:p>
            <a:pPr marL="0" indent="0">
              <a:buNone/>
            </a:pPr>
            <a:r>
              <a:rPr lang="tr-TR" dirty="0" smtClean="0"/>
              <a:t>2. Standarda uygun dokümantasyon </a:t>
            </a:r>
          </a:p>
          <a:p>
            <a:pPr marL="0" indent="0">
              <a:buNone/>
            </a:pPr>
            <a:r>
              <a:rPr lang="tr-TR" dirty="0" smtClean="0"/>
              <a:t>4. Kalite politika ve hedefleri</a:t>
            </a:r>
          </a:p>
          <a:p>
            <a:pPr marL="0" indent="0">
              <a:buNone/>
            </a:pPr>
            <a:r>
              <a:rPr lang="tr-TR" dirty="0" smtClean="0"/>
              <a:t>5. İç denetim ve raporlama</a:t>
            </a:r>
          </a:p>
          <a:p>
            <a:pPr marL="0" indent="0">
              <a:buNone/>
            </a:pPr>
            <a:r>
              <a:rPr lang="tr-TR" dirty="0" smtClean="0"/>
              <a:t>6. Performans takibi ve değerlendirme </a:t>
            </a:r>
          </a:p>
          <a:p>
            <a:pPr marL="0" indent="0">
              <a:buNone/>
            </a:pPr>
            <a:r>
              <a:rPr lang="tr-TR" dirty="0" smtClean="0"/>
              <a:t>7. Süreç iyileştirme ve ekip çalışması</a:t>
            </a:r>
          </a:p>
          <a:p>
            <a:pPr marL="0" indent="0">
              <a:buNone/>
            </a:pPr>
            <a:r>
              <a:rPr lang="tr-TR" dirty="0" smtClean="0"/>
              <a:t>8. Müşteri memnuniyeti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9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DOU TKY ve ISO 9001-2015</a:t>
            </a:r>
            <a:endParaRPr lang="tr-TR" sz="4000" dirty="0"/>
          </a:p>
        </p:txBody>
      </p:sp>
      <p:pic>
        <p:nvPicPr>
          <p:cNvPr id="1026" name="Picture 2" descr="iso 9001 version 2015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90887" y="2551112"/>
            <a:ext cx="3895725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1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> </a:t>
            </a:r>
            <a:r>
              <a:rPr lang="tr-TR" sz="4000" dirty="0" smtClean="0"/>
              <a:t>KALİTE İLE İLGİLİ İKİ TEMEL GÖRÜŞ</a:t>
            </a:r>
            <a:endParaRPr lang="tr-T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b="1" dirty="0" smtClean="0"/>
              <a:t>Geleneksel Görüş 				   TKY Görüşü (2000’li yıllar)</a:t>
            </a:r>
          </a:p>
          <a:p>
            <a:r>
              <a:rPr lang="tr-TR" sz="1600" dirty="0" smtClean="0"/>
              <a:t>Kalite ve üretkenlik çakışır.	   </a:t>
            </a:r>
            <a:r>
              <a:rPr lang="tr-TR" sz="1600" dirty="0" smtClean="0">
                <a:solidFill>
                  <a:srgbClr val="0070C0"/>
                </a:solidFill>
              </a:rPr>
              <a:t>Çakışmaz.</a:t>
            </a:r>
          </a:p>
          <a:p>
            <a:r>
              <a:rPr lang="tr-TR" sz="1600" dirty="0" smtClean="0"/>
              <a:t>Kalite, müşteri şartnamelerini	 </a:t>
            </a:r>
            <a:r>
              <a:rPr lang="tr-TR" sz="1600" dirty="0"/>
              <a:t> </a:t>
            </a:r>
            <a:r>
              <a:rPr lang="tr-TR" sz="1600" dirty="0" smtClean="0"/>
              <a:t>  </a:t>
            </a:r>
            <a:r>
              <a:rPr lang="tr-TR" sz="1600" dirty="0" smtClean="0">
                <a:solidFill>
                  <a:srgbClr val="0070C0"/>
                </a:solidFill>
              </a:rPr>
              <a:t>Kalite, müşteri ihtiyaçlarını </a:t>
            </a:r>
            <a:r>
              <a:rPr lang="tr-TR" sz="1600" dirty="0" smtClean="0"/>
              <a:t>karşılamaktır.				    </a:t>
            </a:r>
            <a:r>
              <a:rPr lang="tr-TR" sz="1600" dirty="0" smtClean="0">
                <a:solidFill>
                  <a:srgbClr val="0070C0"/>
                </a:solidFill>
              </a:rPr>
              <a:t>tatmin etmek, hatta </a:t>
            </a:r>
            <a:r>
              <a:rPr lang="tr-TR" sz="1600" dirty="0" smtClean="0"/>
              <a:t>										    </a:t>
            </a:r>
            <a:r>
              <a:rPr lang="tr-TR" sz="1600" dirty="0" smtClean="0">
                <a:solidFill>
                  <a:srgbClr val="0070C0"/>
                </a:solidFill>
              </a:rPr>
              <a:t>beklentilerin üzerine çıkmaktır</a:t>
            </a:r>
            <a:r>
              <a:rPr lang="tr-TR" sz="1600" dirty="0" smtClean="0"/>
              <a:t>. </a:t>
            </a:r>
          </a:p>
          <a:p>
            <a:r>
              <a:rPr lang="tr-TR" sz="1600" dirty="0" smtClean="0"/>
              <a:t>Kalite ölçülür, kabul edilebilir 	    </a:t>
            </a:r>
            <a:r>
              <a:rPr lang="tr-TR" sz="1600" dirty="0" smtClean="0">
                <a:solidFill>
                  <a:srgbClr val="0070C0"/>
                </a:solidFill>
              </a:rPr>
              <a:t>Yüksek kalite performansları</a:t>
            </a:r>
            <a:r>
              <a:rPr lang="tr-TR" sz="1600" dirty="0" smtClean="0"/>
              <a:t>,  kalite seviyesi söz konusudur.	     </a:t>
            </a:r>
            <a:r>
              <a:rPr lang="tr-TR" sz="1600" dirty="0" smtClean="0">
                <a:solidFill>
                  <a:srgbClr val="0070C0"/>
                </a:solidFill>
              </a:rPr>
              <a:t>kıyaslamalar ve sürekli </a:t>
            </a:r>
            <a:r>
              <a:rPr lang="tr-TR" sz="1600" dirty="0" smtClean="0"/>
              <a:t>									     </a:t>
            </a:r>
            <a:r>
              <a:rPr lang="tr-TR" sz="1600" dirty="0" smtClean="0">
                <a:solidFill>
                  <a:srgbClr val="0070C0"/>
                </a:solidFill>
              </a:rPr>
              <a:t>iyileştirme söz konusudur</a:t>
            </a:r>
            <a:r>
              <a:rPr lang="tr-TR" sz="1600" dirty="0" smtClean="0"/>
              <a:t>.</a:t>
            </a:r>
          </a:p>
          <a:p>
            <a:r>
              <a:rPr lang="tr-TR" sz="1600" dirty="0" smtClean="0"/>
              <a:t>Kalite </a:t>
            </a:r>
            <a:r>
              <a:rPr lang="tr-TR" sz="1600" dirty="0"/>
              <a:t>muayeneyle belirlenir.	    </a:t>
            </a:r>
            <a:r>
              <a:rPr lang="tr-TR" sz="1600" dirty="0" smtClean="0"/>
              <a:t> </a:t>
            </a:r>
            <a:r>
              <a:rPr lang="tr-TR" sz="1600" dirty="0">
                <a:solidFill>
                  <a:srgbClr val="0070C0"/>
                </a:solidFill>
              </a:rPr>
              <a:t>Kalite üretilir.</a:t>
            </a:r>
          </a:p>
          <a:p>
            <a:r>
              <a:rPr lang="tr-TR" sz="1600" dirty="0"/>
              <a:t>Kusur oluşması beklenir, 	     	</a:t>
            </a:r>
            <a:r>
              <a:rPr lang="tr-TR" sz="1600" dirty="0" smtClean="0"/>
              <a:t>     </a:t>
            </a:r>
            <a:r>
              <a:rPr lang="tr-TR" sz="1600" dirty="0" smtClean="0">
                <a:solidFill>
                  <a:srgbClr val="0070C0"/>
                </a:solidFill>
              </a:rPr>
              <a:t>Kusurlar </a:t>
            </a:r>
            <a:r>
              <a:rPr lang="tr-TR" sz="1600" dirty="0">
                <a:solidFill>
                  <a:srgbClr val="0070C0"/>
                </a:solidFill>
              </a:rPr>
              <a:t>önlenebilir, kusur </a:t>
            </a:r>
            <a:r>
              <a:rPr lang="tr-TR" sz="1600" dirty="0" smtClean="0">
                <a:solidFill>
                  <a:srgbClr val="0070C0"/>
                </a:solidFill>
              </a:rPr>
              <a:t> </a:t>
            </a:r>
            <a:r>
              <a:rPr lang="tr-TR" sz="1600" dirty="0" smtClean="0"/>
              <a:t>kusur yüzdelerle belirlenir.	     </a:t>
            </a:r>
            <a:r>
              <a:rPr lang="tr-TR" sz="1600" dirty="0" smtClean="0">
                <a:solidFill>
                  <a:srgbClr val="0070C0"/>
                </a:solidFill>
              </a:rPr>
              <a:t>milyonlarla belirlenir. </a:t>
            </a:r>
            <a:endParaRPr lang="tr-TR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r-TR" sz="16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1439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>KALİTE İLE İLGİLİ İKİ TEMEL GÖRÜŞ</a:t>
            </a:r>
            <a:endParaRPr lang="tr-T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r-TR" sz="6400" b="1" dirty="0" smtClean="0"/>
              <a:t>Geleneksel Görüş 				        TKY Görüşü</a:t>
            </a:r>
          </a:p>
          <a:p>
            <a:r>
              <a:rPr lang="tr-TR" sz="6400" dirty="0" smtClean="0"/>
              <a:t>Kalite, ayrılabilir fonksiyondur.	        </a:t>
            </a:r>
            <a:r>
              <a:rPr lang="tr-TR" sz="6400" dirty="0" smtClean="0">
                <a:solidFill>
                  <a:srgbClr val="0070C0"/>
                </a:solidFill>
              </a:rPr>
              <a:t>Kalite, bütünleşik 	</a:t>
            </a:r>
            <a:r>
              <a:rPr lang="tr-TR" sz="6400" dirty="0" smtClean="0"/>
              <a:t>									        </a:t>
            </a:r>
            <a:r>
              <a:rPr lang="tr-TR" sz="6400" dirty="0" smtClean="0">
                <a:solidFill>
                  <a:srgbClr val="0070C0"/>
                </a:solidFill>
              </a:rPr>
              <a:t>fonksiyondur.</a:t>
            </a:r>
          </a:p>
          <a:p>
            <a:r>
              <a:rPr lang="tr-TR" sz="6400" dirty="0"/>
              <a:t>Çalışanlar kalite için suçlanabilir</a:t>
            </a:r>
            <a:r>
              <a:rPr lang="tr-TR" sz="6400" dirty="0" smtClean="0"/>
              <a:t>.   </a:t>
            </a:r>
            <a:r>
              <a:rPr lang="tr-TR" sz="6400" dirty="0" smtClean="0">
                <a:solidFill>
                  <a:srgbClr val="0070C0"/>
                </a:solidFill>
              </a:rPr>
              <a:t>Sorunların </a:t>
            </a:r>
            <a:r>
              <a:rPr lang="tr-TR" sz="6400" dirty="0">
                <a:solidFill>
                  <a:srgbClr val="0070C0"/>
                </a:solidFill>
              </a:rPr>
              <a:t>% 80’i </a:t>
            </a:r>
            <a:r>
              <a:rPr lang="tr-TR" sz="6400" dirty="0" smtClean="0">
                <a:solidFill>
                  <a:srgbClr val="0070C0"/>
                </a:solidFill>
              </a:rPr>
              <a:t>yönetseldir</a:t>
            </a:r>
            <a:r>
              <a:rPr lang="tr-TR" sz="6400" dirty="0" smtClean="0"/>
              <a:t>.</a:t>
            </a:r>
          </a:p>
          <a:p>
            <a:r>
              <a:rPr lang="tr-TR" sz="6400" dirty="0"/>
              <a:t>Tedarikçi ilişkileri kısa vadeli ve </a:t>
            </a:r>
            <a:r>
              <a:rPr lang="tr-TR" sz="6400" dirty="0" smtClean="0"/>
              <a:t>      </a:t>
            </a:r>
            <a:r>
              <a:rPr lang="tr-TR" sz="6400" dirty="0" smtClean="0">
                <a:solidFill>
                  <a:srgbClr val="0070C0"/>
                </a:solidFill>
              </a:rPr>
              <a:t>Uzun </a:t>
            </a:r>
            <a:r>
              <a:rPr lang="tr-TR" sz="6400" dirty="0">
                <a:solidFill>
                  <a:srgbClr val="0070C0"/>
                </a:solidFill>
              </a:rPr>
              <a:t>vadeli, kalite odaklıdır</a:t>
            </a:r>
            <a:r>
              <a:rPr lang="tr-TR" sz="6400" dirty="0"/>
              <a:t>.   maliyet odaklıdır. </a:t>
            </a:r>
            <a:endParaRPr lang="tr-TR" sz="6400" dirty="0" smtClean="0"/>
          </a:p>
          <a:p>
            <a:r>
              <a:rPr lang="tr-TR" sz="6400" dirty="0"/>
              <a:t>Yeniliği mühendisler yaratır.		</a:t>
            </a:r>
            <a:r>
              <a:rPr lang="tr-TR" sz="6400" dirty="0" smtClean="0">
                <a:solidFill>
                  <a:srgbClr val="0070C0"/>
                </a:solidFill>
              </a:rPr>
              <a:t>Yenilik </a:t>
            </a:r>
            <a:r>
              <a:rPr lang="tr-TR" sz="6400" dirty="0">
                <a:solidFill>
                  <a:srgbClr val="0070C0"/>
                </a:solidFill>
              </a:rPr>
              <a:t>müşterilerden </a:t>
            </a:r>
            <a:r>
              <a:rPr lang="tr-TR" sz="6400" dirty="0" smtClean="0">
                <a:solidFill>
                  <a:srgbClr val="0070C0"/>
                </a:solidFill>
              </a:rPr>
              <a:t>başlar. </a:t>
            </a:r>
          </a:p>
          <a:p>
            <a:r>
              <a:rPr lang="tr-TR" sz="6400" dirty="0"/>
              <a:t>Sorun çözümünde tespit, kınama  </a:t>
            </a:r>
            <a:r>
              <a:rPr lang="tr-TR" sz="6400" dirty="0" smtClean="0">
                <a:solidFill>
                  <a:srgbClr val="0070C0"/>
                </a:solidFill>
              </a:rPr>
              <a:t>Sorun </a:t>
            </a:r>
            <a:r>
              <a:rPr lang="tr-TR" sz="6400" dirty="0">
                <a:solidFill>
                  <a:srgbClr val="0070C0"/>
                </a:solidFill>
              </a:rPr>
              <a:t>çözümü </a:t>
            </a:r>
            <a:r>
              <a:rPr lang="tr-TR" sz="6400" dirty="0" smtClean="0">
                <a:solidFill>
                  <a:srgbClr val="0070C0"/>
                </a:solidFill>
              </a:rPr>
              <a:t>herkesin </a:t>
            </a:r>
            <a:r>
              <a:rPr lang="tr-TR" sz="6400" dirty="0" smtClean="0"/>
              <a:t>       /cezalandırma, giderme süreci	</a:t>
            </a:r>
            <a:r>
              <a:rPr lang="tr-TR" sz="6400" dirty="0" smtClean="0">
                <a:solidFill>
                  <a:srgbClr val="0070C0"/>
                </a:solidFill>
              </a:rPr>
              <a:t>işidir.</a:t>
            </a:r>
            <a:r>
              <a:rPr lang="tr-TR" sz="6400" dirty="0" smtClean="0"/>
              <a:t>			</a:t>
            </a:r>
            <a:r>
              <a:rPr lang="tr-TR" sz="6400" dirty="0"/>
              <a:t> </a:t>
            </a:r>
            <a:r>
              <a:rPr lang="tr-TR" sz="6400" dirty="0" smtClean="0"/>
              <a:t>       takip edilir.	</a:t>
            </a:r>
          </a:p>
          <a:p>
            <a:r>
              <a:rPr lang="tr-TR" sz="6400" dirty="0" smtClean="0"/>
              <a:t>Değişim, krize bir reaksiyon  		</a:t>
            </a:r>
            <a:r>
              <a:rPr lang="tr-TR" sz="6400" dirty="0" smtClean="0">
                <a:solidFill>
                  <a:srgbClr val="0070C0"/>
                </a:solidFill>
              </a:rPr>
              <a:t>Tüm çalışanlar daha iyi  </a:t>
            </a:r>
            <a:r>
              <a:rPr lang="tr-TR" sz="6400" dirty="0" smtClean="0"/>
              <a:t>               olarak ortaya çıkar.				</a:t>
            </a:r>
            <a:r>
              <a:rPr lang="tr-TR" sz="6400" dirty="0" smtClean="0">
                <a:solidFill>
                  <a:srgbClr val="0070C0"/>
                </a:solidFill>
              </a:rPr>
              <a:t>yapmayı öğrenme ve </a:t>
            </a:r>
            <a:r>
              <a:rPr lang="tr-TR" sz="6400" dirty="0" smtClean="0"/>
              <a:t>										</a:t>
            </a:r>
            <a:r>
              <a:rPr lang="tr-TR" sz="6400" dirty="0" smtClean="0">
                <a:solidFill>
                  <a:srgbClr val="0070C0"/>
                </a:solidFill>
              </a:rPr>
              <a:t>gerçekleştirmeye   </a:t>
            </a:r>
            <a:r>
              <a:rPr lang="tr-TR" sz="6400" dirty="0" smtClean="0"/>
              <a:t>   						       				</a:t>
            </a:r>
            <a:r>
              <a:rPr lang="tr-TR" sz="6400" dirty="0" smtClean="0">
                <a:solidFill>
                  <a:srgbClr val="0070C0"/>
                </a:solidFill>
              </a:rPr>
              <a:t>cesaretlendirilir.</a:t>
            </a:r>
          </a:p>
          <a:p>
            <a:endParaRPr lang="tr-TR" sz="4200" dirty="0"/>
          </a:p>
        </p:txBody>
      </p:sp>
    </p:spTree>
    <p:extLst>
      <p:ext uri="{BB962C8B-B14F-4D97-AF65-F5344CB8AC3E}">
        <p14:creationId xmlns:p14="http://schemas.microsoft.com/office/powerpoint/2010/main" val="193509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TOPLAM KALİTE YÖNETİMİ ANLAYIŞI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TOPLAM KALİTE YÖNETİMİ</a:t>
            </a:r>
          </a:p>
          <a:p>
            <a:r>
              <a:rPr lang="tr-TR" dirty="0" smtClean="0"/>
              <a:t>Bir işletmeyi sürekli iyileştirmek için kullanılan bir yönetim felsefesi ve yönlendirici  prensiplerdir.</a:t>
            </a:r>
          </a:p>
          <a:p>
            <a:r>
              <a:rPr lang="tr-TR" dirty="0" smtClean="0"/>
              <a:t>Müşterilerin günümüzdeki ve gelecekteki ihtiyaçlarını aşmak ve işletmedeki tüm süreçleri iyileştirmek için kantitatif yöntemler ve insan kaynaklarının kullanılmasıdır.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587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TOPLAM KALİTE YÖNETİMİ ANLAYIŞI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yönetim tekniklerini, mevcut iyileştirme çabalarını ve teknik araçları disiplinli bir yönetim anlayışı altında entegre eden bir yaklaşımdır.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Mükemmele erişmek için bütünü yönetme sanatıdır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099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1166</TotalTime>
  <Words>1749</Words>
  <Application>Microsoft Office PowerPoint</Application>
  <PresentationFormat>Ekran Gösterisi (4:3)</PresentationFormat>
  <Paragraphs>331</Paragraphs>
  <Slides>54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54</vt:i4>
      </vt:variant>
    </vt:vector>
  </HeadingPairs>
  <TitlesOfParts>
    <vt:vector size="58" baseType="lpstr">
      <vt:lpstr>Arial</vt:lpstr>
      <vt:lpstr>Century Gothic</vt:lpstr>
      <vt:lpstr>Wingdings 3</vt:lpstr>
      <vt:lpstr>Duman</vt:lpstr>
      <vt:lpstr>TOPLAM KALİTE YÖNETİMİ  ve ISO 9001-2015 KALİTE YÖNETİM SİSTEMİ </vt:lpstr>
      <vt:lpstr>İÇERİK</vt:lpstr>
      <vt:lpstr>KALİTE VE KALİTENİN ETKİSİ</vt:lpstr>
      <vt:lpstr>KALİTENİN TANIMI</vt:lpstr>
      <vt:lpstr>KALİTENİN TANIMI</vt:lpstr>
      <vt:lpstr> KALİTE İLE İLGİLİ İKİ TEMEL GÖRÜŞ</vt:lpstr>
      <vt:lpstr>KALİTE İLE İLGİLİ İKİ TEMEL GÖRÜŞ</vt:lpstr>
      <vt:lpstr>TOPLAM KALİTE YÖNETİMİ ANLAYIŞI </vt:lpstr>
      <vt:lpstr>TOPLAM KALİTE YÖNETİMİ ANLAYIŞI </vt:lpstr>
      <vt:lpstr>TOPLAM KALİTE YÖNETİMİ ANLAYIŞI  </vt:lpstr>
      <vt:lpstr>TOPLAM KALİTE YÖNETİMİ ANLAYIŞI </vt:lpstr>
      <vt:lpstr>TOPLAM KALİTE YÖNETİMİ ANLAYIŞI</vt:lpstr>
      <vt:lpstr>TOPLAM KALİTE YÖNETİMİ ANLAYIŞI</vt:lpstr>
      <vt:lpstr>TOPLAM KALİTE YÖNETİMİ ANLAYIŞI</vt:lpstr>
      <vt:lpstr>PRENSİPLER VE UYGULAMALAR: LİDERLİK </vt:lpstr>
      <vt:lpstr>PRENSİPLER VE UYGULAMALAR: LİDERLİK </vt:lpstr>
      <vt:lpstr>PRENSİPLER VE UYGULAMALAR: LİDERLİK </vt:lpstr>
      <vt:lpstr>PRENSİPLER VE UYGULAMALAR: LİDERLİK </vt:lpstr>
      <vt:lpstr>PRENSİPLER VE UYGULAMALAR: LİDERLİK </vt:lpstr>
      <vt:lpstr>PRENSİPLER VE UYGULAMALAR: LİDERLİK</vt:lpstr>
      <vt:lpstr>PRENSİPLER VE UYGULAMALAR: MÜŞTERİ MEMNUNİYETİ</vt:lpstr>
      <vt:lpstr>PRENSİPLER VE UYGULAMALAR: MÜŞTERİ MEMNUNİYETİ</vt:lpstr>
      <vt:lpstr>PRENSİPLER VE UYGULAMALAR: MÜŞTERİ MEMNUNİYETİ</vt:lpstr>
      <vt:lpstr>PRENSİPLER VE UYGULAMALAR: MÜŞTERİ MEMNUNİYETİ</vt:lpstr>
      <vt:lpstr>PRENSİPLER VE UYGULAMALAR: MÜŞTERİ MEMNUNİYETİ</vt:lpstr>
      <vt:lpstr>PRENSİPLER VE UYGULAMALAR: ÇALIŞAN KATILIMI  </vt:lpstr>
      <vt:lpstr>PRENSİPLER VE UYGULAMALAR: ÇALIŞAN KATILIMI </vt:lpstr>
      <vt:lpstr>PRENSİPLER VE UYGULAMALAR: ÇALIŞAN KATILIMI </vt:lpstr>
      <vt:lpstr>PRENSİPLER VE UYGULAMALAR: SÜREKLİ İYİLEŞTİRME </vt:lpstr>
      <vt:lpstr>PRENSİPLER VE UYGULAMALAR: SÜREKLİ İYİLEŞTİRME </vt:lpstr>
      <vt:lpstr>PRENSİPLER VE UYGULAMALAR: SÜREKLİ İYİLEŞTİRME </vt:lpstr>
      <vt:lpstr>PRENSİPLER VE UYGULAMALAR: TEDARİKÇİ ORTAKLIĞI </vt:lpstr>
      <vt:lpstr>PRENSİPLER VE UYGULAMALAR: TEDARİKÇİ ORTAKLIĞI </vt:lpstr>
      <vt:lpstr>PRENSİPLER VE UYGULAMALAR: PERFORMANS ÖLÇÜTLERİ  </vt:lpstr>
      <vt:lpstr>PRENSİPLER VE UYGULAMALAR: PERFORMANS ÖLÇÜTLERİ </vt:lpstr>
      <vt:lpstr>PRENSİPLER VE UYGULAMALAR: PERFORMANS ÖLÇÜTLERİ </vt:lpstr>
      <vt:lpstr>PRENSİPLER VE UYGULAMALAR: PERFORMANS ÖLÇÜTLERİ </vt:lpstr>
      <vt:lpstr>PRENSİPLER VE UYGULAMALAR: PERFORMANS ÖLÇÜTLERİ </vt:lpstr>
      <vt:lpstr> ISO 9001-2015 KALİTE YÖNETİM SİSTEMİ STANDARDI </vt:lpstr>
      <vt:lpstr>ISO 9001-2015 KALİTE YÖNETİM SİSTEMİ STANDARDI</vt:lpstr>
      <vt:lpstr>ISO 9001-2015 KALİTE YÖNETİM SİSTEMİ STANDARDI</vt:lpstr>
      <vt:lpstr>ISO 9001-2015 KALİTE YÖNETİM SİSTEMİ STANDARDI</vt:lpstr>
      <vt:lpstr>ISO 9001-2015 KALİTE YÖNETİM SİSTEMİ STANDARDI</vt:lpstr>
      <vt:lpstr>ISO 9001-2015 KALİTE YÖNETİM SİSTEMİ STANDARDI</vt:lpstr>
      <vt:lpstr>ISO 9001-2015 KALİTE YÖNETİM SİSTEMİ STANDARDI</vt:lpstr>
      <vt:lpstr>ISO 9001-2015 KALİTE YÖNETİM SİSTEMİ STANDARDI</vt:lpstr>
      <vt:lpstr>ISO 9001-2015 KALİTE YÖNETİM SİSTEMİ STANDARDI</vt:lpstr>
      <vt:lpstr>ISO 9001-2015 KALİTE YÖNETİM SİSTEMİ STANDARDI</vt:lpstr>
      <vt:lpstr>ISO 9001-2015 KALİTE YÖNETİM SİSTEMİ STANDARDI</vt:lpstr>
      <vt:lpstr>TR YÜKSEKÖĞRETİMDE DURUM</vt:lpstr>
      <vt:lpstr>DOĞUŞ ÜNİVERSİTESİ’NDE DURUM</vt:lpstr>
      <vt:lpstr>DOĞUŞ ÜNİVERSİTESİ’NDE DURUM</vt:lpstr>
      <vt:lpstr>DOĞUŞ ÜNİVERSİTESİ’NDE DURUM</vt:lpstr>
      <vt:lpstr>DOU TKY ve ISO 9001-2015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İŞLETMELERİNDE TOPLAM KALİTE YÖNETİMİ</dc:title>
  <dc:creator>Mesut Kumru</dc:creator>
  <cp:lastModifiedBy>Mesut Kumru</cp:lastModifiedBy>
  <cp:revision>105</cp:revision>
  <dcterms:created xsi:type="dcterms:W3CDTF">2014-08-16T15:24:51Z</dcterms:created>
  <dcterms:modified xsi:type="dcterms:W3CDTF">2016-12-22T08:00:21Z</dcterms:modified>
</cp:coreProperties>
</file>