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9" r:id="rId4"/>
    <p:sldId id="277" r:id="rId5"/>
    <p:sldId id="278" r:id="rId6"/>
    <p:sldId id="261" r:id="rId7"/>
    <p:sldId id="262" r:id="rId8"/>
    <p:sldId id="276" r:id="rId9"/>
    <p:sldId id="263" r:id="rId10"/>
    <p:sldId id="265" r:id="rId11"/>
    <p:sldId id="266" r:id="rId12"/>
    <p:sldId id="279" r:id="rId13"/>
    <p:sldId id="280" r:id="rId14"/>
    <p:sldId id="281" r:id="rId15"/>
    <p:sldId id="267" r:id="rId16"/>
    <p:sldId id="269" r:id="rId17"/>
    <p:sldId id="270" r:id="rId18"/>
    <p:sldId id="271" r:id="rId19"/>
    <p:sldId id="272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A8E744-6854-4B16-B4BF-633CFCA03149}" v="5" dt="2022-11-23T14:15:09.5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58" autoAdjust="0"/>
    <p:restoredTop sz="94660"/>
  </p:normalViewPr>
  <p:slideViewPr>
    <p:cSldViewPr snapToGrid="0">
      <p:cViewPr varScale="1">
        <p:scale>
          <a:sx n="72" d="100"/>
          <a:sy n="72" d="100"/>
        </p:scale>
        <p:origin x="4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789-8598-4484-89F4-E341C560B2E8}" type="datetimeFigureOut">
              <a:rPr lang="tr-TR" smtClean="0"/>
              <a:t>24.11.2022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123C0D7-F5DE-44F2-A77F-220007C83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0088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789-8598-4484-89F4-E341C560B2E8}" type="datetimeFigureOut">
              <a:rPr lang="tr-TR" smtClean="0"/>
              <a:t>24.11.2022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123C0D7-F5DE-44F2-A77F-220007C83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8641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789-8598-4484-89F4-E341C560B2E8}" type="datetimeFigureOut">
              <a:rPr lang="tr-TR" smtClean="0"/>
              <a:t>24.11.2022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123C0D7-F5DE-44F2-A77F-220007C830C5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2785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789-8598-4484-89F4-E341C560B2E8}" type="datetimeFigureOut">
              <a:rPr lang="tr-TR" smtClean="0"/>
              <a:t>24.11.2022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123C0D7-F5DE-44F2-A77F-220007C83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7224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789-8598-4484-89F4-E341C560B2E8}" type="datetimeFigureOut">
              <a:rPr lang="tr-TR" smtClean="0"/>
              <a:t>24.11.2022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123C0D7-F5DE-44F2-A77F-220007C830C5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521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789-8598-4484-89F4-E341C560B2E8}" type="datetimeFigureOut">
              <a:rPr lang="tr-TR" smtClean="0"/>
              <a:t>24.11.2022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123C0D7-F5DE-44F2-A77F-220007C83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5954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789-8598-4484-89F4-E341C560B2E8}" type="datetimeFigureOut">
              <a:rPr lang="tr-TR" smtClean="0"/>
              <a:t>24.11.2022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C0D7-F5DE-44F2-A77F-220007C83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1853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789-8598-4484-89F4-E341C560B2E8}" type="datetimeFigureOut">
              <a:rPr lang="tr-TR" smtClean="0"/>
              <a:t>24.11.2022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C0D7-F5DE-44F2-A77F-220007C83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133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789-8598-4484-89F4-E341C560B2E8}" type="datetimeFigureOut">
              <a:rPr lang="tr-TR" smtClean="0"/>
              <a:t>24.11.2022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C0D7-F5DE-44F2-A77F-220007C83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7756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789-8598-4484-89F4-E341C560B2E8}" type="datetimeFigureOut">
              <a:rPr lang="tr-TR" smtClean="0"/>
              <a:t>24.11.2022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123C0D7-F5DE-44F2-A77F-220007C83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5360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789-8598-4484-89F4-E341C560B2E8}" type="datetimeFigureOut">
              <a:rPr lang="tr-TR" smtClean="0"/>
              <a:t>24.11.2022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123C0D7-F5DE-44F2-A77F-220007C83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7399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789-8598-4484-89F4-E341C560B2E8}" type="datetimeFigureOut">
              <a:rPr lang="tr-TR" smtClean="0"/>
              <a:t>24.11.2022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123C0D7-F5DE-44F2-A77F-220007C83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043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789-8598-4484-89F4-E341C560B2E8}" type="datetimeFigureOut">
              <a:rPr lang="tr-TR" smtClean="0"/>
              <a:t>24.11.2022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C0D7-F5DE-44F2-A77F-220007C83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8741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789-8598-4484-89F4-E341C560B2E8}" type="datetimeFigureOut">
              <a:rPr lang="tr-TR" smtClean="0"/>
              <a:t>24.11.2022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C0D7-F5DE-44F2-A77F-220007C83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9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789-8598-4484-89F4-E341C560B2E8}" type="datetimeFigureOut">
              <a:rPr lang="tr-TR" smtClean="0"/>
              <a:t>24.11.2022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C0D7-F5DE-44F2-A77F-220007C83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504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789-8598-4484-89F4-E341C560B2E8}" type="datetimeFigureOut">
              <a:rPr lang="tr-TR" smtClean="0"/>
              <a:t>24.11.2022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123C0D7-F5DE-44F2-A77F-220007C83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2817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1B789-8598-4484-89F4-E341C560B2E8}" type="datetimeFigureOut">
              <a:rPr lang="tr-TR" smtClean="0"/>
              <a:t>24.11.2022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123C0D7-F5DE-44F2-A77F-220007C83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466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4800" dirty="0"/>
              <a:t>DOÜ KALİTE YÖNETİM SİSTEMİ</a:t>
            </a:r>
            <a:br>
              <a:rPr lang="tr-TR" sz="4800" dirty="0"/>
            </a:br>
            <a:r>
              <a:rPr lang="tr-TR" sz="48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b="1" dirty="0"/>
              <a:t>Prof. Dr. Mesut Kumru</a:t>
            </a:r>
          </a:p>
          <a:p>
            <a:r>
              <a:rPr lang="tr-TR" b="1" i="1" dirty="0"/>
              <a:t>Kalite Koordinatörü </a:t>
            </a:r>
          </a:p>
          <a:p>
            <a:endParaRPr lang="tr-TR" b="1" i="1" dirty="0"/>
          </a:p>
          <a:p>
            <a:r>
              <a:rPr lang="en-US" b="1" i="1" dirty="0"/>
              <a:t>25 Kasım</a:t>
            </a:r>
            <a:r>
              <a:rPr lang="tr-TR" b="1" i="1" dirty="0"/>
              <a:t> 202</a:t>
            </a:r>
            <a:r>
              <a:rPr lang="en-US" b="1" i="1" dirty="0"/>
              <a:t>2</a:t>
            </a:r>
            <a:endParaRPr lang="tr-TR" b="1" i="1" dirty="0"/>
          </a:p>
        </p:txBody>
      </p:sp>
    </p:spTree>
    <p:extLst>
      <p:ext uri="{BB962C8B-B14F-4D97-AF65-F5344CB8AC3E}">
        <p14:creationId xmlns:p14="http://schemas.microsoft.com/office/powerpoint/2010/main" val="2081687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DOÜ Kalite Politikası ve Hedefleri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/>
              <a:t>DOÜ Kalite Hedefleri, DOÜ Stratejik Planında yer alan aşağıdaki </a:t>
            </a:r>
            <a:r>
              <a:rPr lang="tr-TR" b="1" dirty="0">
                <a:solidFill>
                  <a:srgbClr val="FF0000"/>
                </a:solidFill>
              </a:rPr>
              <a:t>amaçlar</a:t>
            </a:r>
            <a:r>
              <a:rPr lang="tr-TR" b="1" dirty="0"/>
              <a:t> çerçevesinde  belirlenmekte ve takipleri yapılmaktadır. </a:t>
            </a:r>
          </a:p>
          <a:p>
            <a:pPr lvl="0"/>
            <a:r>
              <a:rPr lang="tr-TR" dirty="0"/>
              <a:t>Lisans ve </a:t>
            </a:r>
            <a:r>
              <a:rPr lang="tr-TR" dirty="0" err="1"/>
              <a:t>Önlisans</a:t>
            </a:r>
            <a:r>
              <a:rPr lang="tr-TR" dirty="0"/>
              <a:t> eğitim-öğretiminde kaliteyi sürdürülebilir kılmak</a:t>
            </a:r>
          </a:p>
          <a:p>
            <a:pPr lvl="0"/>
            <a:r>
              <a:rPr lang="tr-TR" dirty="0"/>
              <a:t>Lisansüstü eğitim-öğretiminde kaliteyi sürdürülebilir kılmak</a:t>
            </a:r>
          </a:p>
          <a:p>
            <a:pPr lvl="0"/>
            <a:r>
              <a:rPr lang="tr-TR" dirty="0"/>
              <a:t>Nitelikli araştırma ve yayın yapmak</a:t>
            </a:r>
          </a:p>
          <a:p>
            <a:pPr lvl="0"/>
            <a:r>
              <a:rPr lang="tr-TR" dirty="0"/>
              <a:t>Ulusal ve uluslararası tanınırlığı artırmak</a:t>
            </a:r>
          </a:p>
          <a:p>
            <a:pPr lvl="0"/>
            <a:r>
              <a:rPr lang="tr-TR" dirty="0"/>
              <a:t>Topluma sunulan hizmetleri geliştirmek</a:t>
            </a:r>
          </a:p>
          <a:p>
            <a:pPr lvl="0"/>
            <a:r>
              <a:rPr lang="tr-TR" dirty="0"/>
              <a:t>Mezunların Üniversite ile bağlarını güçlendirecek ve işbirliğini geliştirecek çalışmalar yapmak     </a:t>
            </a:r>
          </a:p>
          <a:p>
            <a:pPr lvl="0"/>
            <a:r>
              <a:rPr lang="tr-TR" dirty="0"/>
              <a:t>Bilgi İşlem Hizmetlerini geliştirmek</a:t>
            </a:r>
          </a:p>
          <a:p>
            <a:pPr lvl="0"/>
            <a:r>
              <a:rPr lang="tr-TR" dirty="0"/>
              <a:t>Kurumsal kültürü, kimliği, imajı geliştirmek ve tanınırlığı artırmak</a:t>
            </a:r>
          </a:p>
          <a:p>
            <a:pPr lvl="0"/>
            <a:r>
              <a:rPr lang="tr-TR" dirty="0"/>
              <a:t>Kurumsallaşmayı geliştirmek ve çalışan memnuniyetini artırmak</a:t>
            </a:r>
          </a:p>
          <a:p>
            <a:pPr lvl="0"/>
            <a:r>
              <a:rPr lang="tr-TR" dirty="0"/>
              <a:t>Etik ilkeleri benimsemek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7309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DOÜ Kalite Politikası ve Hedefleri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DOÜ, faaliyetlerinde aşağıdaki </a:t>
            </a:r>
            <a:r>
              <a:rPr lang="tr-TR" b="1" dirty="0">
                <a:solidFill>
                  <a:srgbClr val="FF0000"/>
                </a:solidFill>
              </a:rPr>
              <a:t>hedeflere </a:t>
            </a:r>
            <a:r>
              <a:rPr lang="tr-TR" b="1" dirty="0"/>
              <a:t>erişimi esas almaktadır. </a:t>
            </a:r>
          </a:p>
          <a:p>
            <a:pPr lvl="0"/>
            <a:r>
              <a:rPr lang="tr-TR" dirty="0"/>
              <a:t>Üniversite’nin tüm süreçlerinde planlanan uygulamaların hedeflendiği şekilde ve zamanında gerçekleştirildiğini kanıtlayan kalite yönetim sistemini kurmak, sistemin etkin olarak işlemesini sağlamak,  </a:t>
            </a:r>
          </a:p>
          <a:p>
            <a:pPr lvl="0"/>
            <a:r>
              <a:rPr lang="tr-TR" dirty="0"/>
              <a:t>Yasal mevzuatın tümünün ve ilgili kalite standartlarının minimum şartlarını karşılayacak şekilde kalite kontrol süreçlerini uygulamak,</a:t>
            </a:r>
          </a:p>
          <a:p>
            <a:pPr lvl="0"/>
            <a:r>
              <a:rPr lang="tr-TR" dirty="0"/>
              <a:t>Stratejik Plan ve Kalite Politikası doğrultusunda görev ve sorumlulukları yerine getirmek,</a:t>
            </a:r>
          </a:p>
          <a:p>
            <a:pPr lvl="0"/>
            <a:r>
              <a:rPr lang="tr-TR" dirty="0"/>
              <a:t>Tüm fonksiyonel, organizasyonel birimlerin ve bireysel olarak çalışanların plan ve hedeflerini Üniversite’nin Stratejik Planı’nın hedef ve öncelikleriyle ilişkilendirmek,</a:t>
            </a:r>
          </a:p>
          <a:p>
            <a:pPr lvl="0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841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DOÜ Kalite Politikası ve Hedefleri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/>
              <a:t>Çalışanlar ve hizmetten yararlananların memnuniyetlerini ölçerek memnuniyetin artırılmasını sağlamak,</a:t>
            </a:r>
          </a:p>
          <a:p>
            <a:pPr lvl="0"/>
            <a:r>
              <a:rPr lang="tr-TR" dirty="0"/>
              <a:t>Tüm öğrencileri eşit yaklaşımla destekleyerek mevcut olanaklardan en üst düzeyde faydalanmalarını sağlamak,</a:t>
            </a:r>
          </a:p>
          <a:p>
            <a:pPr lvl="0"/>
            <a:r>
              <a:rPr lang="tr-TR" dirty="0"/>
              <a:t>Eğitimin sürekli iyileştirilmesini ve gelişimini takip ederek eğitim müfredatlarını ulusal ve uluslararası standartlar ve sektörün ihtiyaçları doğrultusunda güncellemek,</a:t>
            </a:r>
          </a:p>
          <a:p>
            <a:pPr lvl="0"/>
            <a:r>
              <a:rPr lang="tr-TR" dirty="0"/>
              <a:t>İdari birimlerin koordineli ve yüksek performans ile çalışmalarını sağlayacak yönetim ve organizasyon anlayışı oluşturmak,</a:t>
            </a:r>
          </a:p>
          <a:p>
            <a:pPr lvl="0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9301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DOÜ Kalite Politikası ve Hedefleri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/>
              <a:t>Proje yönetimi ilkelerinin tüm üniversite çalışanları tarafından benimsenmesini sağlamak,</a:t>
            </a:r>
          </a:p>
          <a:p>
            <a:pPr lvl="0"/>
            <a:r>
              <a:rPr lang="tr-TR" dirty="0"/>
              <a:t>Proje odaklı çalışmayı, uygulamalarda en gelişmiş teknolojileri etkin ve verimli kullanmayı, projeleri eksiksiz ve zamanında tamamlamayı ve sonuç raporlarını yazma kültürünü geliştirmek,</a:t>
            </a:r>
          </a:p>
          <a:p>
            <a:pPr lvl="0"/>
            <a:r>
              <a:rPr lang="tr-TR" dirty="0"/>
              <a:t>ARGE taleplerine yanıt verebilecek nitelikte proje birimleri oluşturmak,</a:t>
            </a:r>
          </a:p>
          <a:p>
            <a:pPr lvl="0"/>
            <a:r>
              <a:rPr lang="tr-TR" dirty="0"/>
              <a:t>Birimlerin, hedeflenen sonuçları gözeterek hizmet ve faaliyetlerini ölçme, değerlendirme ve iyileştirme yöntemleri kullanarak sürekli iyileştirmelerini sağlamak.  </a:t>
            </a:r>
          </a:p>
          <a:p>
            <a:pPr lvl="0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2413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DOÜ Kalite Politikası ve Hedefleri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Birimlerde, Üniversite’nin kalite sisteminin uygulanması  sorumluluğunu üstlenecek uygun vasıflarda ekip liderlerini belirlemek,</a:t>
            </a:r>
          </a:p>
          <a:p>
            <a:pPr lvl="0"/>
            <a:r>
              <a:rPr lang="tr-TR" dirty="0"/>
              <a:t>Akademik kalite ve dürüstlük temeline göre, profesyonel gelişim için her akademik çalışmayı ve deneyimi Üniversite’nin politikası, prosedürleri ve ilgili yasal mevzuata göre mali, vb. desteklemek,</a:t>
            </a:r>
          </a:p>
          <a:p>
            <a:pPr lvl="0"/>
            <a:r>
              <a:rPr lang="tr-TR" dirty="0"/>
              <a:t>Birimlere; yeterli, güvenli ve iyi yapılandırılmış fiziksel ve elektronik kaynaklar sağlamak,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6111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DOÜ Kalite Politikası ve Hedefleri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/>
              <a:t>Eğitimin sürekli iyileştirilmesini ve gelişimini takip ederek eğitim müfredatlarını ulusal ve uluslararası standartlar ve sektörün ihtiyaçları doğrultusunda güncellemek,</a:t>
            </a:r>
          </a:p>
          <a:p>
            <a:pPr lvl="0"/>
            <a:r>
              <a:rPr lang="tr-TR" dirty="0"/>
              <a:t>İdari birimlerin koordineli ve yüksek performans ile çalışmalarını sağlayacak yönetim ve organizasyon anlayışı oluşturmak,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3009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DOÜ Kalite Politikası ve Hedefleri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DOÜ Stratejik Planından hareketle </a:t>
            </a:r>
            <a:r>
              <a:rPr lang="tr-TR" b="1" dirty="0">
                <a:solidFill>
                  <a:srgbClr val="FF0000"/>
                </a:solidFill>
              </a:rPr>
              <a:t>performans göstergeleri belirlenmiştir</a:t>
            </a:r>
            <a:r>
              <a:rPr lang="tr-TR" dirty="0">
                <a:solidFill>
                  <a:srgbClr val="FF0000"/>
                </a:solidFill>
              </a:rPr>
              <a:t>.</a:t>
            </a:r>
            <a:r>
              <a:rPr lang="tr-TR" dirty="0"/>
              <a:t> </a:t>
            </a:r>
            <a:r>
              <a:rPr lang="tr-TR" u="sng" dirty="0"/>
              <a:t>Aşağıdaki hedefler öncelikli </a:t>
            </a:r>
            <a:r>
              <a:rPr lang="tr-TR" dirty="0"/>
              <a:t>olarak tanımlanmıştır.</a:t>
            </a:r>
          </a:p>
          <a:p>
            <a:pPr marL="0" indent="0">
              <a:buNone/>
            </a:pPr>
            <a:r>
              <a:rPr lang="tr-TR" dirty="0"/>
              <a:t>*İlk 50000’den gelen öğrenci sayısı /Toplam gelen öğrenci sayısı</a:t>
            </a:r>
          </a:p>
          <a:p>
            <a:pPr marL="0" indent="0">
              <a:buNone/>
            </a:pPr>
            <a:r>
              <a:rPr lang="tr-TR" dirty="0"/>
              <a:t>*</a:t>
            </a:r>
            <a:r>
              <a:rPr lang="tr-TR" dirty="0" err="1"/>
              <a:t>Katılınan</a:t>
            </a:r>
            <a:r>
              <a:rPr lang="tr-TR" dirty="0"/>
              <a:t> ulusal ve uluslararası etkinlik sayısı / Öğretim elemanı sayısı (ders veren)</a:t>
            </a:r>
          </a:p>
          <a:p>
            <a:pPr marL="0" indent="0">
              <a:buNone/>
            </a:pPr>
            <a:r>
              <a:rPr lang="tr-TR" dirty="0"/>
              <a:t>*Öğrenci sayısı/ Ders veren öğretim elemanı sayısı</a:t>
            </a:r>
          </a:p>
          <a:p>
            <a:pPr marL="0" indent="0">
              <a:buNone/>
            </a:pPr>
            <a:r>
              <a:rPr lang="tr-TR" dirty="0"/>
              <a:t>*İş dünyasındaki kuruluşlarla ortak düzenlenen etkinlik sayısı  (proje, toplantı, kariyer günleri </a:t>
            </a:r>
            <a:r>
              <a:rPr lang="tr-TR" dirty="0" err="1"/>
              <a:t>vs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tr-TR" dirty="0"/>
              <a:t>* İndeksli dergilerdeki yayın sayısı / Öğretim elemanı sayısı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9790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DOÜ Kalite Politikası ve Hedefleri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Proje sayısı / Öğretim elemanı sayısı</a:t>
            </a:r>
          </a:p>
          <a:p>
            <a:r>
              <a:rPr lang="tr-TR" dirty="0"/>
              <a:t>Ulusal-uluslararası bildiri sayısı / Öğretim elemanı sayısı</a:t>
            </a:r>
          </a:p>
          <a:p>
            <a:r>
              <a:rPr lang="tr-TR" dirty="0" err="1"/>
              <a:t>Erasmus</a:t>
            </a:r>
            <a:r>
              <a:rPr lang="tr-TR" dirty="0"/>
              <a:t> hareketliliği (akademik): Yararlanan akademik personel sayısı / Toplam akademik personel sayısı</a:t>
            </a:r>
          </a:p>
          <a:p>
            <a:r>
              <a:rPr lang="tr-TR" dirty="0" err="1"/>
              <a:t>Erasmus</a:t>
            </a:r>
            <a:r>
              <a:rPr lang="tr-TR" dirty="0"/>
              <a:t> hareketliliği (idari): Yararlanan idari personel sayısı  / Toplam idari personel sayısı</a:t>
            </a:r>
          </a:p>
          <a:p>
            <a:r>
              <a:rPr lang="tr-TR" dirty="0"/>
              <a:t>STK ve yerel yönetimlerle yapılan etkinlik sayısı </a:t>
            </a:r>
          </a:p>
          <a:p>
            <a:r>
              <a:rPr lang="tr-TR" dirty="0"/>
              <a:t>Topluma açık yapılan sosyokültürel ve bilimsel toplantı sayısı</a:t>
            </a:r>
          </a:p>
          <a:p>
            <a:r>
              <a:rPr lang="tr-TR" dirty="0"/>
              <a:t>SEM program sayısı ( 2019’dan itibaren geçerli 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111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DOÜ Kalite Politikası ve Hedefleri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Mezunların Mezunlar Derneğine üyelik oranı :  Üye sayısı / Mezun sayısı</a:t>
            </a:r>
          </a:p>
          <a:p>
            <a:r>
              <a:rPr lang="tr-TR" dirty="0"/>
              <a:t>Yönetim ve öğretimde otomasyon düzeyi (%)</a:t>
            </a:r>
          </a:p>
          <a:p>
            <a:r>
              <a:rPr lang="tr-TR" dirty="0"/>
              <a:t>Öğrenci Memnuniyet oranı (% - anket) </a:t>
            </a:r>
          </a:p>
          <a:p>
            <a:r>
              <a:rPr lang="tr-TR" dirty="0"/>
              <a:t>Akademik ve İdari personel memnuniyet oranı (% - anket)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4874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Durum Tespiti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Mevcut Durum</a:t>
            </a:r>
          </a:p>
          <a:p>
            <a:r>
              <a:rPr lang="tr-TR" dirty="0"/>
              <a:t>Kalite Yönetim Sistemi bütün unsurlarıyla işletilmektedir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Yeni Projeler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Performans göstergelerinin entegre bir sistem aracılığı ile anlık takip edilmesi.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Üniversitenin uluslararasılaşma ile ilgili stratejisi doğrultusunda İngilizce doktora program sayılarının artırılması.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Kurumun her türlü faaliyetlerinin toplandığı, analiz edildiği ve raporlandığı entegre bir bilgi yönetim sisteminin oluşturulması.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8859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İçindekiler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Kalite Yönetim Sisteminin Yapısı</a:t>
            </a:r>
          </a:p>
          <a:p>
            <a:r>
              <a:rPr lang="tr-TR" dirty="0"/>
              <a:t>Kalite Yönetim Sisteminin Unsurları</a:t>
            </a:r>
          </a:p>
          <a:p>
            <a:r>
              <a:rPr lang="tr-TR" dirty="0"/>
              <a:t>DOÜ Kalite Politikası ve Hedefleri</a:t>
            </a:r>
          </a:p>
          <a:p>
            <a:r>
              <a:rPr lang="tr-TR" dirty="0"/>
              <a:t>Durum Tespiti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99669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Kalite Yönetim Sistemi Uygulama Yönergesi</a:t>
            </a:r>
          </a:p>
          <a:p>
            <a:r>
              <a:rPr lang="tr-TR" dirty="0"/>
              <a:t>Kalite El Kitabı</a:t>
            </a:r>
          </a:p>
          <a:p>
            <a:r>
              <a:rPr lang="tr-TR" dirty="0"/>
              <a:t>KIDR Raporu</a:t>
            </a:r>
            <a:endParaRPr lang="en-US" dirty="0"/>
          </a:p>
          <a:p>
            <a:r>
              <a:rPr lang="en-US" dirty="0"/>
              <a:t>KGB ve </a:t>
            </a:r>
            <a:r>
              <a:rPr lang="tr-TR" dirty="0"/>
              <a:t>İzleme</a:t>
            </a:r>
            <a:r>
              <a:rPr lang="en-US" dirty="0"/>
              <a:t> </a:t>
            </a:r>
            <a:r>
              <a:rPr lang="tr-TR" dirty="0"/>
              <a:t>Raporları</a:t>
            </a:r>
          </a:p>
          <a:p>
            <a:r>
              <a:rPr lang="tr-TR" dirty="0"/>
              <a:t>Stratejik Plan Raporu</a:t>
            </a:r>
          </a:p>
          <a:p>
            <a:r>
              <a:rPr lang="tr-TR" dirty="0"/>
              <a:t>İlgili yönerge ve prosedürler, tutanaklar, şemalar, formlar, vb.</a:t>
            </a:r>
          </a:p>
          <a:p>
            <a:r>
              <a:rPr lang="tr-TR" dirty="0"/>
              <a:t>Kalite web sitesi          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8933" y="5117428"/>
            <a:ext cx="828000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1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Kalite Yönetim Sisteminin Yapısı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Kalite Yönetim Komisyonu (KYK) ve Yönetim Temsilcisi</a:t>
            </a:r>
          </a:p>
          <a:p>
            <a:r>
              <a:rPr lang="tr-TR" dirty="0"/>
              <a:t>Kalite Koordinatörlüğü</a:t>
            </a:r>
          </a:p>
          <a:p>
            <a:r>
              <a:rPr lang="tr-TR" dirty="0"/>
              <a:t>Akademik ve İdari Birim Kalite Temsilcileri </a:t>
            </a:r>
          </a:p>
          <a:p>
            <a:r>
              <a:rPr lang="tr-TR" dirty="0"/>
              <a:t>Akademik ve İdari Birim Kalite Sorumluları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0437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Kalite Yönetim Sisteminin Yapısı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1600" dirty="0"/>
              <a:t> </a:t>
            </a:r>
          </a:p>
          <a:p>
            <a:pPr marL="0" indent="0">
              <a:buNone/>
            </a:pPr>
            <a:endParaRPr lang="tr-TR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0582" t="18567" r="27980" b="34429"/>
          <a:stretch/>
        </p:blipFill>
        <p:spPr>
          <a:xfrm>
            <a:off x="4697260" y="1503895"/>
            <a:ext cx="3832964" cy="458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677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Kalite Yönetim Sisteminin Unsurları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/>
              <a:t>Kalite El Kitabı</a:t>
            </a:r>
            <a:r>
              <a:rPr lang="tr-TR" b="1" dirty="0"/>
              <a:t> (</a:t>
            </a:r>
            <a:r>
              <a:rPr lang="tr-TR" sz="1500" dirty="0"/>
              <a:t>Kuruluşun Bağlamı, Liderlik, Planlama, Destek, Operasyon, Performans Değerlendirme, İyileştirme</a:t>
            </a:r>
            <a:r>
              <a:rPr lang="tr-TR" dirty="0"/>
              <a:t>)</a:t>
            </a:r>
          </a:p>
          <a:p>
            <a:pPr lvl="0"/>
            <a:r>
              <a:rPr lang="tr-TR" dirty="0"/>
              <a:t>QDMS ve ENSEMBLE Kalite Yönetim Bilişim Sistemi yazılımları </a:t>
            </a:r>
          </a:p>
          <a:p>
            <a:pPr lvl="0"/>
            <a:r>
              <a:rPr lang="tr-TR" dirty="0"/>
              <a:t>Kalite Politikası, Kalite Hedefleri,  Kalite Planları</a:t>
            </a:r>
          </a:p>
          <a:p>
            <a:pPr lvl="0"/>
            <a:r>
              <a:rPr lang="tr-TR" dirty="0"/>
              <a:t>Sorumluluk ve Yetkiler (Görev Tanımları)</a:t>
            </a:r>
          </a:p>
          <a:p>
            <a:pPr lvl="0"/>
            <a:r>
              <a:rPr lang="tr-TR" dirty="0"/>
              <a:t>Yönetmelikler/Yönergeler / Prosedürler /Talimatlar, formlar ve ekler</a:t>
            </a:r>
          </a:p>
          <a:p>
            <a:pPr lvl="0"/>
            <a:r>
              <a:rPr lang="tr-TR" dirty="0"/>
              <a:t>Dış Kaynaklı Dokümanlar (</a:t>
            </a:r>
            <a:r>
              <a:rPr lang="tr-TR" sz="1600" dirty="0"/>
              <a:t>Standartlar, Kanunlar, Yönetmelikler, Tüzükler, Müşteri Şartnameleri)</a:t>
            </a:r>
          </a:p>
          <a:p>
            <a:pPr lvl="0"/>
            <a:r>
              <a:rPr lang="tr-TR" dirty="0"/>
              <a:t>Süreç Künyeleri</a:t>
            </a:r>
          </a:p>
          <a:p>
            <a:pPr lvl="0"/>
            <a:r>
              <a:rPr lang="tr-TR" dirty="0"/>
              <a:t>İç Tetkikler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9063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Kalite Yönetim Sisteminin Unsurları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l="4358" t="25894" r="1354" b="18223"/>
          <a:stretch/>
        </p:blipFill>
        <p:spPr bwMode="auto">
          <a:xfrm>
            <a:off x="2682815" y="1552755"/>
            <a:ext cx="7200000" cy="486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19342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Kalite Yönetim Sisteminin Unsurları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l="16776" t="28235" r="30620" b="27471"/>
          <a:stretch/>
        </p:blipFill>
        <p:spPr bwMode="auto">
          <a:xfrm>
            <a:off x="3511937" y="1518248"/>
            <a:ext cx="5184000" cy="4212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54948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Kalite Yönetim Sisteminin Unsurları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>
              <a:buNone/>
            </a:pPr>
            <a:r>
              <a:rPr lang="tr-TR" sz="1400" dirty="0"/>
              <a:t>                          Şekil 3. DOÜ Kalite Koordinatörlüğünün Organizasyondaki Yeri </a:t>
            </a:r>
          </a:p>
          <a:p>
            <a:pPr marL="0" indent="0" algn="ctr">
              <a:buNone/>
            </a:pPr>
            <a:endParaRPr lang="tr-TR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3835" t="31543" r="26746" b="26706"/>
          <a:stretch/>
        </p:blipFill>
        <p:spPr>
          <a:xfrm>
            <a:off x="3517047" y="1264555"/>
            <a:ext cx="6025019" cy="417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09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DOÜ Kalite Politikası ve Hedefleri</a:t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0070C0"/>
                </a:solidFill>
              </a:rPr>
              <a:t>DOĞUŞ ÜNİVERSİTESİ KALİTE POLİTİKASI</a:t>
            </a:r>
          </a:p>
          <a:p>
            <a:r>
              <a:rPr lang="tr-TR" dirty="0"/>
              <a:t>DOÜ eğitim-öğretimde, araştırma ve topluma verilen tüm hizmetlerde aşağıdaki ilkeleri gözeten "</a:t>
            </a:r>
            <a:r>
              <a:rPr lang="tr-TR" b="1" dirty="0">
                <a:solidFill>
                  <a:srgbClr val="FF0000"/>
                </a:solidFill>
              </a:rPr>
              <a:t>toplam kalite yönetimi</a:t>
            </a:r>
            <a:r>
              <a:rPr lang="tr-TR" dirty="0"/>
              <a:t>” anlayışını esas alır.</a:t>
            </a:r>
          </a:p>
          <a:p>
            <a:pPr lvl="0"/>
            <a:r>
              <a:rPr lang="tr-TR" dirty="0"/>
              <a:t>Kalite odaklı bir kültür içerisinde faaliyet gerçekleştirmek </a:t>
            </a:r>
          </a:p>
          <a:p>
            <a:pPr lvl="0"/>
            <a:r>
              <a:rPr lang="tr-TR" dirty="0"/>
              <a:t>Misyon vizyon ve hedeflere ulaşmada stratejik ve sistematik yaklaşım</a:t>
            </a:r>
          </a:p>
          <a:p>
            <a:pPr lvl="0"/>
            <a:r>
              <a:rPr lang="tr-TR" dirty="0"/>
              <a:t>Tüm iç ve dış paydaşların memnuniyeti </a:t>
            </a:r>
          </a:p>
          <a:p>
            <a:pPr lvl="0"/>
            <a:r>
              <a:rPr lang="tr-TR" dirty="0"/>
              <a:t>Çalışanların aktif katılımı </a:t>
            </a:r>
          </a:p>
          <a:p>
            <a:pPr lvl="0"/>
            <a:r>
              <a:rPr lang="tr-TR" dirty="0"/>
              <a:t>Süreç odaklı operasyon yaklaşımı</a:t>
            </a:r>
          </a:p>
          <a:p>
            <a:pPr lvl="0"/>
            <a:r>
              <a:rPr lang="tr-TR" dirty="0"/>
              <a:t>Etkin iletişim</a:t>
            </a:r>
          </a:p>
          <a:p>
            <a:pPr lvl="0"/>
            <a:r>
              <a:rPr lang="tr-TR" dirty="0"/>
              <a:t>Performans takibi ve kanıta dayalı karar verme</a:t>
            </a:r>
          </a:p>
          <a:p>
            <a:pPr lvl="0"/>
            <a:r>
              <a:rPr lang="tr-TR" dirty="0"/>
              <a:t>Sürekli iyileştirme 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446484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659</TotalTime>
  <Words>908</Words>
  <Application>Microsoft Office PowerPoint</Application>
  <PresentationFormat>Geniş ekran</PresentationFormat>
  <Paragraphs>128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Duman</vt:lpstr>
      <vt:lpstr>DOÜ KALİTE YÖNETİM SİSTEMİ  </vt:lpstr>
      <vt:lpstr>İçindekiler</vt:lpstr>
      <vt:lpstr>Kalite Yönetim Sisteminin Yapısı</vt:lpstr>
      <vt:lpstr>Kalite Yönetim Sisteminin Yapısı</vt:lpstr>
      <vt:lpstr>Kalite Yönetim Sisteminin Unsurları</vt:lpstr>
      <vt:lpstr>Kalite Yönetim Sisteminin Unsurları</vt:lpstr>
      <vt:lpstr>Kalite Yönetim Sisteminin Unsurları</vt:lpstr>
      <vt:lpstr>Kalite Yönetim Sisteminin Unsurları</vt:lpstr>
      <vt:lpstr>DOÜ Kalite Politikası ve Hedefleri </vt:lpstr>
      <vt:lpstr>DOÜ Kalite Politikası ve Hedefleri</vt:lpstr>
      <vt:lpstr>DOÜ Kalite Politikası ve Hedefleri</vt:lpstr>
      <vt:lpstr>DOÜ Kalite Politikası ve Hedefleri</vt:lpstr>
      <vt:lpstr>DOÜ Kalite Politikası ve Hedefleri</vt:lpstr>
      <vt:lpstr>DOÜ Kalite Politikası ve Hedefleri</vt:lpstr>
      <vt:lpstr>DOÜ Kalite Politikası ve Hedefleri</vt:lpstr>
      <vt:lpstr>DOÜ Kalite Politikası ve Hedefleri</vt:lpstr>
      <vt:lpstr>DOÜ Kalite Politikası ve Hedefleri</vt:lpstr>
      <vt:lpstr>DOÜ Kalite Politikası ve Hedefleri</vt:lpstr>
      <vt:lpstr>Durum Tespiti</vt:lpstr>
      <vt:lpstr>Kaynaklar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DOÜ KALİTE YÖNETİM SİSTEMİ</dc:title>
  <dc:creator>Mesut Kumru</dc:creator>
  <cp:lastModifiedBy>Mesut Kumru</cp:lastModifiedBy>
  <cp:revision>46</cp:revision>
  <dcterms:created xsi:type="dcterms:W3CDTF">2018-11-16T09:15:38Z</dcterms:created>
  <dcterms:modified xsi:type="dcterms:W3CDTF">2022-11-24T08:38:56Z</dcterms:modified>
</cp:coreProperties>
</file>