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59" r:id="rId9"/>
    <p:sldId id="265" r:id="rId10"/>
    <p:sldId id="266" r:id="rId11"/>
    <p:sldId id="267" r:id="rId12"/>
    <p:sldId id="268" r:id="rId13"/>
    <p:sldId id="269" r:id="rId14"/>
    <p:sldId id="260" r:id="rId15"/>
    <p:sldId id="274" r:id="rId16"/>
    <p:sldId id="275" r:id="rId17"/>
    <p:sldId id="276" r:id="rId18"/>
    <p:sldId id="277" r:id="rId19"/>
    <p:sldId id="262" r:id="rId20"/>
    <p:sldId id="278" r:id="rId21"/>
    <p:sldId id="263" r:id="rId22"/>
    <p:sldId id="279" r:id="rId23"/>
    <p:sldId id="280" r:id="rId24"/>
    <p:sldId id="281" r:id="rId25"/>
    <p:sldId id="282" r:id="rId26"/>
    <p:sldId id="283" r:id="rId27"/>
    <p:sldId id="264" r:id="rId28"/>
    <p:sldId id="285" r:id="rId29"/>
    <p:sldId id="286" r:id="rId30"/>
    <p:sldId id="284" r:id="rId31"/>
    <p:sldId id="287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5349-A79B-44B7-A12D-BD40E40EF98A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E3BD903-410A-47C9-BE39-FFC1DBDE6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141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5349-A79B-44B7-A12D-BD40E40EF98A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3BD903-410A-47C9-BE39-FFC1DBDE6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91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5349-A79B-44B7-A12D-BD40E40EF98A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3BD903-410A-47C9-BE39-FFC1DBDE650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4636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5349-A79B-44B7-A12D-BD40E40EF98A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3BD903-410A-47C9-BE39-FFC1DBDE6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072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5349-A79B-44B7-A12D-BD40E40EF98A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3BD903-410A-47C9-BE39-FFC1DBDE6504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75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5349-A79B-44B7-A12D-BD40E40EF98A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3BD903-410A-47C9-BE39-FFC1DBDE6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214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5349-A79B-44B7-A12D-BD40E40EF98A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D903-410A-47C9-BE39-FFC1DBDE6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228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5349-A79B-44B7-A12D-BD40E40EF98A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D903-410A-47C9-BE39-FFC1DBDE6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58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5349-A79B-44B7-A12D-BD40E40EF98A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D903-410A-47C9-BE39-FFC1DBDE6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444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5349-A79B-44B7-A12D-BD40E40EF98A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E3BD903-410A-47C9-BE39-FFC1DBDE6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61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5349-A79B-44B7-A12D-BD40E40EF98A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3BD903-410A-47C9-BE39-FFC1DBDE6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060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5349-A79B-44B7-A12D-BD40E40EF98A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E3BD903-410A-47C9-BE39-FFC1DBDE6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51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5349-A79B-44B7-A12D-BD40E40EF98A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D903-410A-47C9-BE39-FFC1DBDE6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800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5349-A79B-44B7-A12D-BD40E40EF98A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D903-410A-47C9-BE39-FFC1DBDE6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2447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5349-A79B-44B7-A12D-BD40E40EF98A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D903-410A-47C9-BE39-FFC1DBDE6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08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25349-A79B-44B7-A12D-BD40E40EF98A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E3BD903-410A-47C9-BE39-FFC1DBDE6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04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25349-A79B-44B7-A12D-BD40E40EF98A}" type="datetimeFigureOut">
              <a:rPr lang="tr-TR" smtClean="0"/>
              <a:t>15.01.2019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3BD903-410A-47C9-BE39-FFC1DBDE6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077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ogus.edu.t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DOÜ KALİTE YÖNETİM SİSTEMİNDE ÖĞRENCİLERİN ROLÜ VE ETKİNLİĞİ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Prof. Dr. Mesut Kumru </a:t>
            </a:r>
          </a:p>
          <a:p>
            <a:r>
              <a:rPr lang="tr-TR" i="1" dirty="0"/>
              <a:t>DOÜ Kalite Koordinatörü</a:t>
            </a:r>
          </a:p>
          <a:p>
            <a:endParaRPr lang="tr-TR" i="1" dirty="0"/>
          </a:p>
          <a:p>
            <a:r>
              <a:rPr lang="tr-TR" dirty="0"/>
              <a:t>12 Aralık 2018 </a:t>
            </a:r>
          </a:p>
          <a:p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2916953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DOÜ KALİTE YÖNETİM SİSTEMİ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tr-TR" u="sng" dirty="0" err="1">
                <a:solidFill>
                  <a:srgbClr val="C00000"/>
                </a:solidFill>
              </a:rPr>
              <a:t>KYS’nin</a:t>
            </a:r>
            <a:r>
              <a:rPr lang="tr-TR" u="sng" dirty="0">
                <a:solidFill>
                  <a:srgbClr val="C00000"/>
                </a:solidFill>
              </a:rPr>
              <a:t> Unsurları Şunlardır</a:t>
            </a:r>
            <a:r>
              <a:rPr lang="tr-TR" u="sng" dirty="0"/>
              <a:t>: </a:t>
            </a:r>
          </a:p>
          <a:p>
            <a:pPr lvl="0"/>
            <a:r>
              <a:rPr lang="tr-TR" dirty="0">
                <a:solidFill>
                  <a:srgbClr val="0070C0"/>
                </a:solidFill>
              </a:rPr>
              <a:t>Kalite El Kitabı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/>
              <a:t>(</a:t>
            </a:r>
            <a:r>
              <a:rPr lang="tr-TR" sz="2400" dirty="0"/>
              <a:t>Kuruluşun Bağlamı, Liderlik, Planlama, Destek, Operasyon, Performans Değerlendirme, İyileştirme</a:t>
            </a:r>
            <a:r>
              <a:rPr lang="tr-TR" dirty="0"/>
              <a:t>)</a:t>
            </a:r>
          </a:p>
          <a:p>
            <a:pPr lvl="0"/>
            <a:r>
              <a:rPr lang="tr-TR" dirty="0">
                <a:solidFill>
                  <a:srgbClr val="0070C0"/>
                </a:solidFill>
              </a:rPr>
              <a:t>QDMS ve ENSEMBLE Kalite Yönetim Bilişim Sistemi yazılımları </a:t>
            </a:r>
          </a:p>
          <a:p>
            <a:pPr lvl="0"/>
            <a:r>
              <a:rPr lang="tr-TR" dirty="0">
                <a:solidFill>
                  <a:srgbClr val="0070C0"/>
                </a:solidFill>
              </a:rPr>
              <a:t>Kalite Politikası, Kalite Hedefleri,  Kalite Planları</a:t>
            </a:r>
          </a:p>
          <a:p>
            <a:pPr lvl="0"/>
            <a:r>
              <a:rPr lang="tr-TR" dirty="0">
                <a:solidFill>
                  <a:srgbClr val="0070C0"/>
                </a:solidFill>
              </a:rPr>
              <a:t>Sorumluluk ve Yetkiler </a:t>
            </a:r>
            <a:r>
              <a:rPr lang="tr-TR" dirty="0"/>
              <a:t>(Görev Tanımları)</a:t>
            </a:r>
          </a:p>
          <a:p>
            <a:pPr lvl="0"/>
            <a:r>
              <a:rPr lang="tr-TR" dirty="0">
                <a:solidFill>
                  <a:srgbClr val="0070C0"/>
                </a:solidFill>
              </a:rPr>
              <a:t>Yönetmelikler/Yönergeler / Prosedürler /Talimatlar, formlar ve ekler</a:t>
            </a:r>
          </a:p>
          <a:p>
            <a:pPr lvl="0"/>
            <a:r>
              <a:rPr lang="tr-TR" dirty="0">
                <a:solidFill>
                  <a:srgbClr val="0070C0"/>
                </a:solidFill>
              </a:rPr>
              <a:t>Dış Kaynaklı Dokümanlar </a:t>
            </a:r>
            <a:r>
              <a:rPr lang="tr-TR" dirty="0"/>
              <a:t>(</a:t>
            </a:r>
            <a:r>
              <a:rPr lang="tr-TR" sz="2400" dirty="0"/>
              <a:t>Standartlar, Kanunlar, Yönetmelikler, Tüzükler, Müşteri Şartnameleri)</a:t>
            </a:r>
          </a:p>
          <a:p>
            <a:pPr lvl="0"/>
            <a:r>
              <a:rPr lang="tr-TR" dirty="0">
                <a:solidFill>
                  <a:srgbClr val="0070C0"/>
                </a:solidFill>
              </a:rPr>
              <a:t>Süreç Künyeleri</a:t>
            </a:r>
          </a:p>
          <a:p>
            <a:pPr lvl="0"/>
            <a:r>
              <a:rPr lang="tr-TR" dirty="0">
                <a:solidFill>
                  <a:srgbClr val="0070C0"/>
                </a:solidFill>
              </a:rPr>
              <a:t>İç Tetkikler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249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DOÜ KALİTE YÖNETİM SİSTEMİ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883" t="25564" r="1824" b="18490"/>
          <a:stretch/>
        </p:blipFill>
        <p:spPr bwMode="auto">
          <a:xfrm>
            <a:off x="2280062" y="1691243"/>
            <a:ext cx="7668000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166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DOÜ KALİTE YÖNETİM SİSTEMİ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7210" t="28078" r="30490" b="26661"/>
          <a:stretch/>
        </p:blipFill>
        <p:spPr bwMode="auto">
          <a:xfrm>
            <a:off x="2980707" y="1543791"/>
            <a:ext cx="6120000" cy="48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3741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DOÜ KALİTE YÖNETİM SİSTEMİ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50" t="29650" r="26466" b="25404"/>
          <a:stretch/>
        </p:blipFill>
        <p:spPr>
          <a:xfrm>
            <a:off x="2592925" y="1401286"/>
            <a:ext cx="7006691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84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MÜŞTERİ MEMNUNİYETİ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i="1" dirty="0"/>
              <a:t>İlgili Taraf ( Paydaş</a:t>
            </a:r>
            <a:r>
              <a:rPr lang="tr-TR" i="1" dirty="0"/>
              <a:t>)</a:t>
            </a:r>
            <a:r>
              <a:rPr lang="tr-TR" dirty="0"/>
              <a:t> : Kuruluşun karar veya faaliyetlerini etkileyebilen, bu karar ve faaliyetlerden etkilenebilen ya da kendilerinin etkilenebileceğini düşünen kişi veya kuruluşlardır.</a:t>
            </a:r>
          </a:p>
          <a:p>
            <a:r>
              <a:rPr lang="tr-TR" b="1" i="1" dirty="0"/>
              <a:t>Müşteri</a:t>
            </a:r>
            <a:r>
              <a:rPr lang="tr-TR" i="1" dirty="0"/>
              <a:t> </a:t>
            </a:r>
            <a:r>
              <a:rPr lang="tr-TR" dirty="0"/>
              <a:t>Sunulan ürün ve hizmetleri veren, bunlardan yararlanan ve etkilenenlerdir.</a:t>
            </a:r>
          </a:p>
          <a:p>
            <a:r>
              <a:rPr lang="tr-TR" b="1" i="1" dirty="0"/>
              <a:t>İç Müşteri</a:t>
            </a:r>
            <a:r>
              <a:rPr lang="tr-TR" dirty="0"/>
              <a:t> : Hizmeti veren kurum personelidir.</a:t>
            </a:r>
          </a:p>
          <a:p>
            <a:r>
              <a:rPr lang="tr-TR" b="1" i="1" dirty="0"/>
              <a:t>Dış Müşteri</a:t>
            </a:r>
            <a:r>
              <a:rPr lang="tr-TR" dirty="0"/>
              <a:t> : Kurumdan hizmet alan öğrenci, öğrenci yakınları, kurum ve kuruluşlardır.</a:t>
            </a:r>
          </a:p>
          <a:p>
            <a:r>
              <a:rPr lang="tr-TR" b="1" i="1" dirty="0"/>
              <a:t>Müşteri Tatmini</a:t>
            </a:r>
            <a:r>
              <a:rPr lang="tr-TR" dirty="0"/>
              <a:t> : Şartların yerine getirildiğine ilişkin, müşteri tarafından algılanan tatmin derecesidir</a:t>
            </a:r>
          </a:p>
          <a:p>
            <a:r>
              <a:rPr lang="tr-TR" dirty="0" err="1">
                <a:solidFill>
                  <a:srgbClr val="FF0000"/>
                </a:solidFill>
              </a:rPr>
              <a:t>KYS’nin</a:t>
            </a:r>
            <a:r>
              <a:rPr lang="tr-TR" dirty="0">
                <a:solidFill>
                  <a:srgbClr val="FF0000"/>
                </a:solidFill>
              </a:rPr>
              <a:t> amacı koşulsuz Müşteri Memnuniyetidir.</a:t>
            </a:r>
          </a:p>
        </p:txBody>
      </p:sp>
    </p:spTree>
    <p:extLst>
      <p:ext uri="{BB962C8B-B14F-4D97-AF65-F5344CB8AC3E}">
        <p14:creationId xmlns:p14="http://schemas.microsoft.com/office/powerpoint/2010/main" val="418934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MÜŞTERİ MEMNUNİYETİ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0070C0"/>
                </a:solidFill>
              </a:rPr>
              <a:t>Müşteri Odaklılık (DOÜ Kalite El Kitabı, Md. 5.1)</a:t>
            </a:r>
            <a:endParaRPr lang="tr-TR" dirty="0">
              <a:solidFill>
                <a:srgbClr val="0070C0"/>
              </a:solidFill>
            </a:endParaRPr>
          </a:p>
          <a:p>
            <a:r>
              <a:rPr lang="tr-TR" dirty="0"/>
              <a:t>DOÜ Yönetimi, </a:t>
            </a:r>
            <a:r>
              <a:rPr lang="tr-TR" dirty="0">
                <a:solidFill>
                  <a:srgbClr val="FF0000"/>
                </a:solidFill>
              </a:rPr>
              <a:t>müşteri memnuniyetinin </a:t>
            </a:r>
            <a:r>
              <a:rPr lang="tr-TR" dirty="0"/>
              <a:t>geliştirilmesine yönelik olarak müşteri isteklerinin belirlenmesi ve yerine getirilmesini sağlayacak uygulamaları gerçekleştireceğini </a:t>
            </a:r>
            <a:r>
              <a:rPr lang="tr-TR" dirty="0">
                <a:solidFill>
                  <a:srgbClr val="FF0000"/>
                </a:solidFill>
              </a:rPr>
              <a:t>taahhüt eder. </a:t>
            </a:r>
          </a:p>
          <a:p>
            <a:r>
              <a:rPr lang="tr-TR" dirty="0"/>
              <a:t>Müşteri memnuniyetinin sağlanmasında </a:t>
            </a:r>
            <a:r>
              <a:rPr lang="tr-TR" dirty="0">
                <a:solidFill>
                  <a:srgbClr val="FF0000"/>
                </a:solidFill>
              </a:rPr>
              <a:t>hizmete yönelik </a:t>
            </a:r>
            <a:r>
              <a:rPr lang="tr-TR" dirty="0"/>
              <a:t>talepler öncelikle belirlenir. Hizmet öncesinde, hizmetin amaçlanan uygulamasına ilişkin </a:t>
            </a:r>
            <a:r>
              <a:rPr lang="tr-TR" dirty="0">
                <a:solidFill>
                  <a:srgbClr val="FF0000"/>
                </a:solidFill>
              </a:rPr>
              <a:t>şartlar, varsa yasal zorunluluklar açıklığa kavuşturulur.</a:t>
            </a:r>
          </a:p>
          <a:p>
            <a:r>
              <a:rPr lang="tr-TR" dirty="0"/>
              <a:t>Müşteri memnuniyetinin sağlanması için </a:t>
            </a:r>
            <a:r>
              <a:rPr lang="tr-TR" dirty="0">
                <a:solidFill>
                  <a:srgbClr val="FF0000"/>
                </a:solidFill>
              </a:rPr>
              <a:t>organizasyonun müşteri ile iletişim kanallarını etkin olarak işletmesine önem verilir. </a:t>
            </a:r>
            <a:r>
              <a:rPr lang="tr-TR" dirty="0"/>
              <a:t>Bu sayede hizmetle ilgili unsurlar, müşteri şikayet ve beklentileri dikkate alınarak değerlendirilir. Bunlara uygun tedbirler alınır.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516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MÜŞTERİ MEMNUNİYETİ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Paydaş memnuniyetinin sürekli takip edilmesi ve kaydedilmesi için birimler arası koordinasyon sağlanır</a:t>
            </a:r>
            <a:r>
              <a:rPr lang="tr-TR" dirty="0"/>
              <a:t>. Uygulanan paydaş memnuniyet anketleri ve kurulmuş olan öneri sistemi geri bildirimleri ile paydaş memnuniyet derecesi belirlenmeye çalışılır. Paydaş memnuniyeti ölçüm sonuçlarına göre gereken hallerde düzeltici ve/veya önleyici faaliyetler başlatılır ve takibi yapılır. </a:t>
            </a:r>
          </a:p>
          <a:p>
            <a:pPr marL="0" indent="0">
              <a:buNone/>
            </a:pPr>
            <a:r>
              <a:rPr lang="tr-TR" i="1" dirty="0" err="1">
                <a:solidFill>
                  <a:srgbClr val="FF0000"/>
                </a:solidFill>
              </a:rPr>
              <a:t>Ref</a:t>
            </a:r>
            <a:r>
              <a:rPr lang="tr-TR" i="1" dirty="0">
                <a:solidFill>
                  <a:srgbClr val="FF0000"/>
                </a:solidFill>
              </a:rPr>
              <a:t>.: PR.351 Müşteri Şikayet ve Memnuniyeti Değerlendirme Prosedürü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65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ÖĞRENCİLERİN KYS İÇİNDEKİ ROLLERİ  VE ETKİNLİKLERİ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KYS öğrenci memnuniyeti</a:t>
            </a:r>
            <a:r>
              <a:rPr lang="tr-TR" dirty="0"/>
              <a:t>ne büyük önem vermektedir. </a:t>
            </a:r>
          </a:p>
          <a:p>
            <a:r>
              <a:rPr lang="tr-TR" dirty="0"/>
              <a:t>Öğrencilerin Üniversitenin tüm </a:t>
            </a:r>
            <a:r>
              <a:rPr lang="tr-TR" dirty="0">
                <a:solidFill>
                  <a:srgbClr val="FF0000"/>
                </a:solidFill>
              </a:rPr>
              <a:t>karar alma süreçlerine aktif katılım</a:t>
            </a:r>
            <a:r>
              <a:rPr lang="tr-TR" dirty="0"/>
              <a:t>ını desteklemektedir. Komisyonlar, Kurullar, vb. </a:t>
            </a:r>
          </a:p>
          <a:p>
            <a:r>
              <a:rPr lang="tr-TR" dirty="0"/>
              <a:t>Öğrencilerin ihtiyaç duyabileceği tüm hususlarda (bilimsel, sosyal, kültürel, sportif) </a:t>
            </a:r>
            <a:r>
              <a:rPr lang="tr-TR" dirty="0">
                <a:solidFill>
                  <a:srgbClr val="FF0000"/>
                </a:solidFill>
              </a:rPr>
              <a:t>çözüm arayışı </a:t>
            </a:r>
            <a:r>
              <a:rPr lang="tr-TR" dirty="0"/>
              <a:t>odaklıdır. </a:t>
            </a:r>
          </a:p>
          <a:p>
            <a:r>
              <a:rPr lang="tr-TR" dirty="0"/>
              <a:t>Danışmanlık/rehberlik yoluyla öğrencilerle </a:t>
            </a:r>
            <a:r>
              <a:rPr lang="tr-TR" dirty="0">
                <a:solidFill>
                  <a:srgbClr val="FF0000"/>
                </a:solidFill>
              </a:rPr>
              <a:t>açık, sürekli ve sıcak bir diyalog kurma </a:t>
            </a:r>
            <a:r>
              <a:rPr lang="tr-TR" dirty="0"/>
              <a:t>odaklıdır.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961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ÖĞRENCİLERİN KYS İÇİNDE ROLLERİ  VE ETKİNLİKLERİ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Öğrenci kulüplerinin </a:t>
            </a:r>
            <a:r>
              <a:rPr lang="tr-TR" dirty="0"/>
              <a:t>artmasını ve ülke genelinde başarılı olmasını desteklemektedir.</a:t>
            </a:r>
          </a:p>
          <a:p>
            <a:r>
              <a:rPr lang="tr-TR" dirty="0">
                <a:solidFill>
                  <a:srgbClr val="FF0000"/>
                </a:solidFill>
              </a:rPr>
              <a:t>Kütüphane hizmetlerini </a:t>
            </a:r>
            <a:r>
              <a:rPr lang="tr-TR" dirty="0"/>
              <a:t>sürekli geliştirmeyi öngörmektedir. </a:t>
            </a:r>
          </a:p>
          <a:p>
            <a:r>
              <a:rPr lang="tr-TR" dirty="0">
                <a:solidFill>
                  <a:srgbClr val="FF0000"/>
                </a:solidFill>
              </a:rPr>
              <a:t>Dilek / Öneri / Şikayet </a:t>
            </a:r>
            <a:r>
              <a:rPr lang="tr-TR" dirty="0"/>
              <a:t>işlemleri için mekanizmalar oluşturmaktadır. </a:t>
            </a:r>
          </a:p>
          <a:p>
            <a:r>
              <a:rPr lang="tr-TR" dirty="0">
                <a:solidFill>
                  <a:srgbClr val="FF0000"/>
                </a:solidFill>
              </a:rPr>
              <a:t>Öğrenci temsilciliği</a:t>
            </a:r>
            <a:r>
              <a:rPr lang="tr-TR" dirty="0"/>
              <a:t>nin aktif şekilde yürütülmesini desteklemektedir.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163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DOÜ KALİTE WEB SİTESİ 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Öğrenciler Üniversitenin işleyişi, kararları ve gelişimiyle ilgili olarak ihtiyaç duydukları tüm </a:t>
            </a:r>
            <a:r>
              <a:rPr lang="tr-TR" dirty="0">
                <a:solidFill>
                  <a:srgbClr val="FF0000"/>
                </a:solidFill>
              </a:rPr>
              <a:t>bilgiler</a:t>
            </a:r>
            <a:r>
              <a:rPr lang="tr-TR" dirty="0"/>
              <a:t>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(Stratejik Plan, Kurum İç Değerlendirme Raporu, Kararlar, vb.) Üniversitenin </a:t>
            </a:r>
            <a:r>
              <a:rPr lang="tr-TR" dirty="0">
                <a:solidFill>
                  <a:srgbClr val="0070C0"/>
                </a:solidFill>
              </a:rPr>
              <a:t>web sayfasından ulaşabilmektedirler.  </a:t>
            </a:r>
          </a:p>
          <a:p>
            <a:r>
              <a:rPr lang="tr-TR" dirty="0"/>
              <a:t>Ayrıca, Üniversitenin web sitesinde yer alan </a:t>
            </a:r>
            <a:r>
              <a:rPr lang="tr-TR" dirty="0">
                <a:solidFill>
                  <a:srgbClr val="FF0000"/>
                </a:solidFill>
              </a:rPr>
              <a:t>«Kalite» </a:t>
            </a:r>
            <a:r>
              <a:rPr lang="tr-TR" dirty="0"/>
              <a:t>linkini tıklayarak </a:t>
            </a:r>
            <a:r>
              <a:rPr lang="tr-TR" dirty="0">
                <a:solidFill>
                  <a:srgbClr val="0070C0"/>
                </a:solidFill>
              </a:rPr>
              <a:t>DOÜ Kalite Yönetim Sistemiyle ilgili olarak tüm güncel bilgilere erişebilirler. </a:t>
            </a:r>
          </a:p>
        </p:txBody>
      </p:sp>
    </p:spTree>
    <p:extLst>
      <p:ext uri="{BB962C8B-B14F-4D97-AF65-F5344CB8AC3E}">
        <p14:creationId xmlns:p14="http://schemas.microsoft.com/office/powerpoint/2010/main" val="1716299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SUNUM PLANI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Toplam Kalite Yönetimi </a:t>
            </a:r>
          </a:p>
          <a:p>
            <a:r>
              <a:rPr lang="tr-TR" dirty="0"/>
              <a:t>DOÜ Kalite Yönetim Sistemi </a:t>
            </a:r>
          </a:p>
          <a:p>
            <a:r>
              <a:rPr lang="tr-TR" dirty="0"/>
              <a:t>Müşteri Memnuniyeti</a:t>
            </a:r>
          </a:p>
          <a:p>
            <a:r>
              <a:rPr lang="tr-TR" dirty="0"/>
              <a:t>Öğrencilerin KYS İçindeki Rolleri  ve Etkinlikleri </a:t>
            </a:r>
          </a:p>
          <a:p>
            <a:r>
              <a:rPr lang="tr-TR" dirty="0"/>
              <a:t>DOÜ Kalite Web Sitesi </a:t>
            </a:r>
          </a:p>
          <a:p>
            <a:r>
              <a:rPr lang="tr-TR" dirty="0"/>
              <a:t>Kalite Yönetim Bilişim Sistemi </a:t>
            </a:r>
          </a:p>
          <a:p>
            <a:r>
              <a:rPr lang="tr-TR" dirty="0"/>
              <a:t>Görüş/Öneri/Şikayet Süreci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85884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DOÜ KALİTE WEB SİTESİ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51254" y="1299532"/>
            <a:ext cx="7056000" cy="518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3965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dirty="0"/>
              <a:t>KALİTE YÖNETİM BİLİŞİM SİSEMİ</a:t>
            </a:r>
            <a:br>
              <a:rPr lang="tr-TR" dirty="0"/>
            </a:br>
            <a:r>
              <a:rPr lang="tr-TR" dirty="0"/>
              <a:t>(</a:t>
            </a:r>
            <a:r>
              <a:rPr lang="tr-TR" sz="3600" dirty="0"/>
              <a:t>QDMS VE ENSEMBLE YAZILIMLARI)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70C0"/>
                </a:solidFill>
              </a:rPr>
              <a:t>QDMS </a:t>
            </a:r>
            <a:r>
              <a:rPr lang="tr-TR" dirty="0"/>
              <a:t>içeriğinde 10 adet, </a:t>
            </a:r>
            <a:r>
              <a:rPr lang="tr-TR" dirty="0">
                <a:solidFill>
                  <a:srgbClr val="0070C0"/>
                </a:solidFill>
              </a:rPr>
              <a:t>ENSEMBLE</a:t>
            </a:r>
            <a:r>
              <a:rPr lang="tr-TR" dirty="0"/>
              <a:t> içeriğinde  2 adet uygulama modülü vardır. Söz konusu modüller aşağıda listelenmiştir. </a:t>
            </a:r>
          </a:p>
          <a:p>
            <a:r>
              <a:rPr lang="tr-TR" b="1" u="sng" dirty="0">
                <a:solidFill>
                  <a:srgbClr val="0070C0"/>
                </a:solidFill>
              </a:rPr>
              <a:t>QDMS Modülleri</a:t>
            </a:r>
            <a:endParaRPr lang="tr-TR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tr-TR" dirty="0"/>
              <a:t>1. Doküman Yönetimi </a:t>
            </a:r>
          </a:p>
          <a:p>
            <a:pPr marL="0" lvl="0" indent="0">
              <a:buNone/>
            </a:pPr>
            <a:r>
              <a:rPr lang="tr-TR" dirty="0"/>
              <a:t>2. İç Müşteri Bildirimleri</a:t>
            </a:r>
          </a:p>
          <a:p>
            <a:pPr marL="0" lvl="0" indent="0">
              <a:buNone/>
            </a:pPr>
            <a:r>
              <a:rPr lang="tr-TR" dirty="0"/>
              <a:t>3. Dış Müşteri Şikayetleri</a:t>
            </a:r>
          </a:p>
          <a:p>
            <a:pPr marL="0" lvl="0" indent="0">
              <a:buNone/>
            </a:pPr>
            <a:r>
              <a:rPr lang="tr-TR" dirty="0"/>
              <a:t>4. Düzeltici Faaliyetler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3649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QDMS YAZILIMI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tr-TR" dirty="0"/>
              <a:t>5. Denetim Faaliyeti </a:t>
            </a:r>
          </a:p>
          <a:p>
            <a:pPr marL="0" lvl="0" indent="0">
              <a:buNone/>
            </a:pPr>
            <a:r>
              <a:rPr lang="tr-TR" dirty="0"/>
              <a:t>6. Anket İşlemleri</a:t>
            </a:r>
          </a:p>
          <a:p>
            <a:pPr marL="0" lvl="0" indent="0">
              <a:buNone/>
            </a:pPr>
            <a:r>
              <a:rPr lang="tr-TR" dirty="0"/>
              <a:t>7. Aksiyon Yönetimi </a:t>
            </a:r>
          </a:p>
          <a:p>
            <a:pPr marL="0" lvl="0" indent="0">
              <a:buNone/>
            </a:pPr>
            <a:r>
              <a:rPr lang="tr-TR" dirty="0"/>
              <a:t>8. Kurumsal Risk Değerlendirme</a:t>
            </a:r>
          </a:p>
          <a:p>
            <a:pPr marL="0" lvl="0" indent="0">
              <a:buNone/>
            </a:pPr>
            <a:r>
              <a:rPr lang="tr-TR" dirty="0"/>
              <a:t>9. Eğitim Planlama </a:t>
            </a:r>
          </a:p>
          <a:p>
            <a:pPr marL="0" lvl="0" indent="0">
              <a:buNone/>
            </a:pPr>
            <a:r>
              <a:rPr lang="tr-TR" dirty="0"/>
              <a:t>10.Öneri Sistemi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26040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QDMS YAZILIMI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>
                <a:solidFill>
                  <a:srgbClr val="0070C0"/>
                </a:solidFill>
              </a:rPr>
              <a:t>ENSEMBLE Modülleri</a:t>
            </a:r>
            <a:endParaRPr lang="tr-TR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tr-TR" dirty="0"/>
              <a:t>1. Performans Yönetimi </a:t>
            </a:r>
          </a:p>
          <a:p>
            <a:pPr marL="0" lvl="0" indent="0">
              <a:buNone/>
            </a:pPr>
            <a:r>
              <a:rPr lang="tr-TR" dirty="0"/>
              <a:t>2. Süreç Yönetimi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6970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QDMS YAZILIMI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Doğuş Üniversitesi mensupları (akademik - idari personel ve öğrenciler),  aşağıda tanımlanmış olan yetki sınırları dahilinde, QDMS ve ENSEMBLE yazılımlarını kullanabilmektedirler. </a:t>
            </a:r>
          </a:p>
          <a:p>
            <a:pPr marL="0" lvl="0" indent="0">
              <a:buNone/>
            </a:pPr>
            <a:r>
              <a:rPr lang="tr-TR" b="1" u="sng" dirty="0">
                <a:solidFill>
                  <a:srgbClr val="0070C0"/>
                </a:solidFill>
              </a:rPr>
              <a:t>Öğrenciler</a:t>
            </a:r>
            <a:r>
              <a:rPr lang="tr-TR" b="1" u="sng" dirty="0"/>
              <a:t> </a:t>
            </a:r>
            <a:endParaRPr lang="tr-TR" dirty="0"/>
          </a:p>
          <a:p>
            <a:pPr lvl="0"/>
            <a:r>
              <a:rPr lang="tr-TR" dirty="0"/>
              <a:t>Web sitesinde yer alan dokümanları okur ve yazdırır.</a:t>
            </a:r>
          </a:p>
          <a:p>
            <a:pPr lvl="0"/>
            <a:r>
              <a:rPr lang="tr-TR" dirty="0"/>
              <a:t>Dış müşteri şikayetinde ve öneri talebinde bulunur. (DOÜ web sitesinden alınan dış müşteri şikayeti ve önerilerin takibi </a:t>
            </a:r>
            <a:r>
              <a:rPr lang="tr-TR" dirty="0" err="1"/>
              <a:t>QDMS’ten</a:t>
            </a:r>
            <a:r>
              <a:rPr lang="tr-TR" dirty="0"/>
              <a:t> yapılır, işlem sonucu öğrenciye mail yolu ile bildirilir).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2941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QDMS YAZILIMI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499" y="1264555"/>
            <a:ext cx="4578641" cy="53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13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QDMS YAZILIMI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550" y="1378907"/>
            <a:ext cx="6194828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00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GÖRÜŞ/ÖNERİ/ŞİKAYET SÜRECİ 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Öğrencilerimiz görüş/öneri/şikayetlerini iki yolla dile getirebilirler: </a:t>
            </a:r>
          </a:p>
          <a:p>
            <a:pPr marL="0" indent="0">
              <a:buNone/>
            </a:pPr>
            <a:r>
              <a:rPr lang="tr-TR" dirty="0"/>
              <a:t>1. </a:t>
            </a:r>
            <a:r>
              <a:rPr lang="tr-TR" dirty="0">
                <a:solidFill>
                  <a:srgbClr val="0070C0"/>
                </a:solidFill>
              </a:rPr>
              <a:t>DOÜ web sayfası</a:t>
            </a:r>
            <a:r>
              <a:rPr lang="tr-TR" dirty="0"/>
              <a:t>nda yer alan </a:t>
            </a:r>
          </a:p>
          <a:p>
            <a:pPr marL="0" indent="0">
              <a:buNone/>
            </a:pPr>
            <a:r>
              <a:rPr lang="tr-TR" dirty="0"/>
              <a:t>	Öğrenciler için →Doğuş Üniversitesi öğrencileri için → Görüş ve 	Öneriler butonlarını tıklayarak, veya </a:t>
            </a:r>
          </a:p>
          <a:p>
            <a:pPr marL="0" indent="0">
              <a:buNone/>
            </a:pPr>
            <a:r>
              <a:rPr lang="tr-TR" dirty="0"/>
              <a:t>2. DOÜ web sayfasının sağ üst köşesinde yer alan </a:t>
            </a:r>
            <a:r>
              <a:rPr lang="tr-TR" dirty="0">
                <a:solidFill>
                  <a:srgbClr val="C00000"/>
                </a:solidFill>
              </a:rPr>
              <a:t>«Kalite» </a:t>
            </a:r>
            <a:r>
              <a:rPr lang="tr-TR" dirty="0"/>
              <a:t>linkini, ya da </a:t>
            </a:r>
            <a:r>
              <a:rPr lang="tr-TR" dirty="0">
                <a:solidFill>
                  <a:srgbClr val="0070C0"/>
                </a:solidFill>
              </a:rPr>
              <a:t>kalite.dogus.edu.tr</a:t>
            </a:r>
            <a:r>
              <a:rPr lang="tr-TR" dirty="0"/>
              <a:t> adresini tıklayarak</a:t>
            </a:r>
          </a:p>
          <a:p>
            <a:pPr marL="0" indent="0">
              <a:buNone/>
            </a:pPr>
            <a:r>
              <a:rPr lang="tr-TR" dirty="0"/>
              <a:t>	Paydaşlar → Öğrenciler sekmeleri üzerinden </a:t>
            </a:r>
          </a:p>
          <a:p>
            <a:pPr marL="0" indent="0">
              <a:buNone/>
            </a:pPr>
            <a:r>
              <a:rPr lang="tr-TR" dirty="0">
                <a:solidFill>
                  <a:srgbClr val="C00000"/>
                </a:solidFill>
              </a:rPr>
              <a:t>Öğrenci Görüş ve Öneri Formu</a:t>
            </a:r>
            <a:r>
              <a:rPr lang="tr-TR" dirty="0"/>
              <a:t>nu doldurmak suretiyle bilgi iletebilirler. </a:t>
            </a:r>
          </a:p>
        </p:txBody>
      </p:sp>
    </p:spTree>
    <p:extLst>
      <p:ext uri="{BB962C8B-B14F-4D97-AF65-F5344CB8AC3E}">
        <p14:creationId xmlns:p14="http://schemas.microsoft.com/office/powerpoint/2010/main" val="1338395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60" b="12644"/>
          <a:stretch/>
        </p:blipFill>
        <p:spPr bwMode="auto">
          <a:xfrm>
            <a:off x="972144" y="823543"/>
            <a:ext cx="8568000" cy="583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1151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5665" y="773438"/>
            <a:ext cx="7812000" cy="57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45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TOPLAM KALİTE YÖNETİMİ 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0070C0"/>
                </a:solidFill>
              </a:rPr>
              <a:t>DOĞUŞ ÜNİVERSİTESİ KALİTE POLİTİKASI (</a:t>
            </a:r>
            <a:r>
              <a:rPr lang="tr-TR" b="1" i="1" dirty="0">
                <a:solidFill>
                  <a:srgbClr val="0070C0"/>
                </a:solidFill>
              </a:rPr>
              <a:t>DOÜ Kalite El Kitabı Md. 5.2)</a:t>
            </a:r>
          </a:p>
          <a:p>
            <a:r>
              <a:rPr lang="tr-TR" dirty="0">
                <a:solidFill>
                  <a:srgbClr val="0070C0"/>
                </a:solidFill>
              </a:rPr>
              <a:t>DOÜ eğitim-öğretimde, araştırma ve topluma verilen tüm hizmetlerde aşağıdaki ilkeleri gözeten </a:t>
            </a:r>
            <a:r>
              <a:rPr lang="tr-TR" dirty="0"/>
              <a:t>"</a:t>
            </a:r>
            <a:r>
              <a:rPr lang="tr-TR" dirty="0">
                <a:solidFill>
                  <a:srgbClr val="FF0000"/>
                </a:solidFill>
              </a:rPr>
              <a:t>toplam kalite yönetimi</a:t>
            </a:r>
            <a:r>
              <a:rPr lang="tr-TR" dirty="0"/>
              <a:t>” </a:t>
            </a:r>
            <a:r>
              <a:rPr lang="tr-TR" dirty="0">
                <a:solidFill>
                  <a:srgbClr val="0070C0"/>
                </a:solidFill>
              </a:rPr>
              <a:t>anlayışını esas alır.</a:t>
            </a:r>
          </a:p>
          <a:p>
            <a:pPr lvl="0"/>
            <a:r>
              <a:rPr lang="tr-TR" dirty="0"/>
              <a:t>Kalite odaklı bir kültür içerisinde faaliyet gerçekleştirmek </a:t>
            </a:r>
          </a:p>
          <a:p>
            <a:pPr lvl="0"/>
            <a:r>
              <a:rPr lang="tr-TR" dirty="0"/>
              <a:t>Misyon vizyon ve hedeflere ulaşmada stratejik ve sistematik yaklaşım</a:t>
            </a:r>
          </a:p>
          <a:p>
            <a:pPr lvl="0"/>
            <a:r>
              <a:rPr lang="tr-TR" dirty="0"/>
              <a:t>Tüm iç ve dış paydaşların memnuniyeti </a:t>
            </a:r>
          </a:p>
          <a:p>
            <a:pPr lvl="0"/>
            <a:r>
              <a:rPr lang="tr-TR" dirty="0"/>
              <a:t>Çalışanların aktif katılımı </a:t>
            </a:r>
          </a:p>
          <a:p>
            <a:pPr lvl="0"/>
            <a:r>
              <a:rPr lang="tr-TR" dirty="0"/>
              <a:t>Süreç odaklı operasyon yaklaşımı</a:t>
            </a:r>
          </a:p>
          <a:p>
            <a:pPr lvl="0"/>
            <a:r>
              <a:rPr lang="tr-TR" dirty="0"/>
              <a:t>Etkin iletişim</a:t>
            </a:r>
          </a:p>
          <a:p>
            <a:pPr lvl="0"/>
            <a:r>
              <a:rPr lang="tr-TR" dirty="0"/>
              <a:t>Performans takibi ve kanıta dayalı karar verme</a:t>
            </a:r>
          </a:p>
          <a:p>
            <a:pPr lvl="0"/>
            <a:r>
              <a:rPr lang="tr-TR" dirty="0"/>
              <a:t>Sürekli iyileştirme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8312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7954" y="147137"/>
            <a:ext cx="8208000" cy="633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9602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DOÜ KALİTE YÖNETİM SİSTEMİNDE ÖĞRENCİLERİN ROLÜ VE ETKİNLİĞİ  </a:t>
            </a:r>
            <a:r>
              <a:rPr lang="tr-TR" sz="3100" dirty="0"/>
              <a:t>12.12.2018</a:t>
            </a:r>
          </a:p>
        </p:txBody>
      </p:sp>
      <p:pic>
        <p:nvPicPr>
          <p:cNvPr id="1026" name="Picture 2" descr="Doğuş Üniversitesi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30" y="2349595"/>
            <a:ext cx="2916000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9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TOPLAM KALİTE YÖNETİMİ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DOÜ, kurum içi ve dışı bütün stratejik ve eylemsel çabalarını </a:t>
            </a:r>
            <a:r>
              <a:rPr lang="tr-TR" dirty="0">
                <a:solidFill>
                  <a:srgbClr val="0070C0"/>
                </a:solidFill>
              </a:rPr>
              <a:t>kaliteli eğitim, araştırma </a:t>
            </a:r>
            <a:r>
              <a:rPr lang="tr-TR" dirty="0"/>
              <a:t>ve </a:t>
            </a:r>
            <a:r>
              <a:rPr lang="tr-TR" dirty="0">
                <a:solidFill>
                  <a:srgbClr val="0070C0"/>
                </a:solidFill>
              </a:rPr>
              <a:t>topluma hizmet </a:t>
            </a:r>
            <a:r>
              <a:rPr lang="tr-TR" dirty="0"/>
              <a:t>üzerine temellendirir.</a:t>
            </a:r>
          </a:p>
          <a:p>
            <a:r>
              <a:rPr lang="tr-TR" dirty="0"/>
              <a:t>Kalite, üniversitenin </a:t>
            </a:r>
            <a:r>
              <a:rPr lang="tr-TR" dirty="0">
                <a:solidFill>
                  <a:srgbClr val="0070C0"/>
                </a:solidFill>
              </a:rPr>
              <a:t>her kademesinde </a:t>
            </a:r>
            <a:r>
              <a:rPr lang="tr-TR" dirty="0"/>
              <a:t>yüksek kalite anlayışı ve uygulamaları ile sağlanır. </a:t>
            </a:r>
          </a:p>
          <a:p>
            <a:r>
              <a:rPr lang="tr-TR" dirty="0"/>
              <a:t>Kalite, en üst kademeden en alt kademeye kadar kurumdaki </a:t>
            </a:r>
            <a:r>
              <a:rPr lang="tr-TR" dirty="0">
                <a:solidFill>
                  <a:srgbClr val="0070C0"/>
                </a:solidFill>
              </a:rPr>
              <a:t>herkesin ortak işi ve sorumluluğu</a:t>
            </a:r>
            <a:r>
              <a:rPr lang="tr-TR" dirty="0"/>
              <a:t> olarak görülür.</a:t>
            </a:r>
          </a:p>
          <a:p>
            <a:r>
              <a:rPr lang="tr-TR" dirty="0">
                <a:solidFill>
                  <a:srgbClr val="0070C0"/>
                </a:solidFill>
              </a:rPr>
              <a:t>Öğrenci</a:t>
            </a:r>
            <a:r>
              <a:rPr lang="tr-TR" dirty="0"/>
              <a:t>, öğrenci edinmeye yönelik faaliyetlerle başlayan ve mezuniyet sonrası hizmetlere uzanan bir süreçler bütününde Üniversitenin ortaya koyacağı </a:t>
            </a:r>
            <a:r>
              <a:rPr lang="tr-TR" dirty="0">
                <a:solidFill>
                  <a:srgbClr val="0070C0"/>
                </a:solidFill>
              </a:rPr>
              <a:t>bütün çabaların odağı </a:t>
            </a:r>
            <a:r>
              <a:rPr lang="tr-TR" dirty="0"/>
              <a:t>olarak kabul edilir.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916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TOPLAM KALİTE YÖNETİMİ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Üniversitenin bütün birimleri </a:t>
            </a:r>
            <a:r>
              <a:rPr lang="tr-TR" dirty="0">
                <a:solidFill>
                  <a:srgbClr val="0070C0"/>
                </a:solidFill>
              </a:rPr>
              <a:t>öğrencileri paydaş </a:t>
            </a:r>
            <a:r>
              <a:rPr lang="tr-TR" dirty="0"/>
              <a:t>olarak görür ve faaliyetlerini, onların ihtiyaçlarını karşılamak ve beklentilerini tatmin etmek için gerçekleştirir.</a:t>
            </a:r>
          </a:p>
          <a:p>
            <a:r>
              <a:rPr lang="tr-TR" dirty="0"/>
              <a:t>DOÜ tüm süreçlerde, ilgili paydaşların katılımıyla,  </a:t>
            </a:r>
            <a:r>
              <a:rPr lang="tr-TR" dirty="0">
                <a:solidFill>
                  <a:srgbClr val="0070C0"/>
                </a:solidFill>
              </a:rPr>
              <a:t>kalitenin sürekli iyileştirilmesi </a:t>
            </a:r>
            <a:r>
              <a:rPr lang="tr-TR" dirty="0"/>
              <a:t>yaklaşımını benimsemektedir. Bu kapsamda;</a:t>
            </a:r>
          </a:p>
          <a:p>
            <a:pPr lvl="1"/>
            <a:r>
              <a:rPr lang="tr-TR" dirty="0"/>
              <a:t>Stratejik amaç, hedef ve performans göstergelerini sürekli değerlendirmeyi</a:t>
            </a:r>
          </a:p>
          <a:p>
            <a:pPr lvl="1"/>
            <a:r>
              <a:rPr lang="tr-TR" dirty="0"/>
              <a:t>Ulusal ve uluslararası kalite standartlarını temel alarak sürekli gelişmeyi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238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TOPLAM KALİTE YÖNETİMİ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tr-TR" dirty="0"/>
              <a:t>Tüm süreçlerde iç ve dış paydaşların ihtiyaç ve beklentilerini artan bir şekilde karşılayan bir anlayışta olmayı</a:t>
            </a:r>
          </a:p>
          <a:p>
            <a:pPr lvl="1"/>
            <a:r>
              <a:rPr lang="tr-TR" dirty="0"/>
              <a:t>Sürekli iyileştirme, geri bildirim ve öneri kültürünü oluşturmayı </a:t>
            </a:r>
          </a:p>
          <a:p>
            <a:pPr lvl="1"/>
            <a:r>
              <a:rPr lang="tr-TR" dirty="0"/>
              <a:t>Kalite yönetim sistemini tüm çalışanların katılımıyla ve uluslararası kabul görmüş kalite sistem ve standartlarına göre sürdürmeyi</a:t>
            </a:r>
          </a:p>
          <a:p>
            <a:pPr marL="0" indent="0">
              <a:buNone/>
            </a:pPr>
            <a:r>
              <a:rPr lang="tr-TR" dirty="0"/>
              <a:t>esas almaktadır.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>
                <a:solidFill>
                  <a:srgbClr val="0070C0"/>
                </a:solidFill>
              </a:rPr>
              <a:t>DOÜ Kalite Hedefleri</a:t>
            </a:r>
            <a:r>
              <a:rPr lang="tr-TR" dirty="0"/>
              <a:t>, </a:t>
            </a:r>
            <a:r>
              <a:rPr lang="tr-TR" dirty="0">
                <a:solidFill>
                  <a:srgbClr val="0070C0"/>
                </a:solidFill>
              </a:rPr>
              <a:t>DOÜ Stratejik Planında </a:t>
            </a:r>
            <a:r>
              <a:rPr lang="tr-TR" dirty="0"/>
              <a:t>yer alan amaçlar çerçevesinde  belirlenmekte ve takipleri yapılmaktadır. 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599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TOPLAM KALİTE YÖNETİMİ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Kalite Yönetim Sistemini kurmak, kalite kontrol süreçlerini uygulamak amacı doğrultusunda, DOÜ, faaliyetlerinde paydaşlarıyla ilgili olarak aşağıdaki </a:t>
            </a:r>
            <a:r>
              <a:rPr lang="tr-TR" dirty="0">
                <a:solidFill>
                  <a:srgbClr val="FF0000"/>
                </a:solidFill>
              </a:rPr>
              <a:t>hedeflere</a:t>
            </a:r>
            <a:r>
              <a:rPr lang="tr-TR" dirty="0"/>
              <a:t> erişimi esas almaktadır. </a:t>
            </a:r>
          </a:p>
          <a:p>
            <a:pPr lvl="1"/>
            <a:r>
              <a:rPr lang="tr-TR" dirty="0">
                <a:solidFill>
                  <a:srgbClr val="0070C0"/>
                </a:solidFill>
              </a:rPr>
              <a:t>Kalite ve standartlara uygunluğu </a:t>
            </a:r>
            <a:r>
              <a:rPr lang="tr-TR" dirty="0"/>
              <a:t>iç ve dış paydaşların geri bildirimleriyle değerlendirmek</a:t>
            </a:r>
          </a:p>
          <a:p>
            <a:pPr lvl="1"/>
            <a:r>
              <a:rPr lang="tr-TR" dirty="0"/>
              <a:t>Çalışanlar ve hizmetten yararlananların </a:t>
            </a:r>
            <a:r>
              <a:rPr lang="tr-TR" dirty="0">
                <a:solidFill>
                  <a:srgbClr val="0070C0"/>
                </a:solidFill>
              </a:rPr>
              <a:t>memnuniyetl</a:t>
            </a:r>
            <a:r>
              <a:rPr lang="tr-TR" dirty="0"/>
              <a:t>erini ölçerek memnuniyetin artırılmasını sağlamak,</a:t>
            </a:r>
          </a:p>
          <a:p>
            <a:pPr lvl="1"/>
            <a:r>
              <a:rPr lang="tr-TR" dirty="0"/>
              <a:t>Tüm </a:t>
            </a:r>
            <a:r>
              <a:rPr lang="tr-TR" dirty="0">
                <a:solidFill>
                  <a:srgbClr val="0070C0"/>
                </a:solidFill>
              </a:rPr>
              <a:t>öğrencileri eşit yaklaşımla </a:t>
            </a:r>
            <a:r>
              <a:rPr lang="tr-TR" dirty="0"/>
              <a:t>destekleyerek mevcut olanaklardan en üst düzeyde faydalanmalarını sağlamak,</a:t>
            </a:r>
          </a:p>
          <a:p>
            <a:pPr lvl="1"/>
            <a:r>
              <a:rPr lang="tr-TR" dirty="0">
                <a:solidFill>
                  <a:srgbClr val="0070C0"/>
                </a:solidFill>
              </a:rPr>
              <a:t>Eğitimin sürekli iyileştirilmesini ve gelişimini </a:t>
            </a:r>
            <a:r>
              <a:rPr lang="tr-TR" dirty="0"/>
              <a:t>takip ederek eğitim müfredatlarını  ulusal ve uluslararası standartlar ve sektörün ihtiyaçları doğrultusunda güncellemek,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83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DOÜ KALİTE YÖNETİM SİSTEMİ 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rgbClr val="0070C0"/>
                </a:solidFill>
              </a:rPr>
              <a:t>DOÜ Kalite Yönetim Sistemi (KYS)   dört organdan oluşmaktadır</a:t>
            </a:r>
            <a:r>
              <a:rPr lang="tr-TR" dirty="0"/>
              <a:t>. </a:t>
            </a:r>
          </a:p>
          <a:p>
            <a:r>
              <a:rPr lang="tr-TR" dirty="0"/>
              <a:t>Kalite Yönetim Komisyonu (KYK) ve Yönetim Temsilcisi</a:t>
            </a:r>
          </a:p>
          <a:p>
            <a:r>
              <a:rPr lang="tr-TR" dirty="0"/>
              <a:t>Kalite Koordinatörlüğü</a:t>
            </a:r>
          </a:p>
          <a:p>
            <a:r>
              <a:rPr lang="tr-TR" dirty="0"/>
              <a:t>Akademik ve İdari Birim Kalite Temsilcileri </a:t>
            </a:r>
          </a:p>
          <a:p>
            <a:r>
              <a:rPr lang="tr-TR" dirty="0"/>
              <a:t>Akademik ve İdari Birim Kalite Sorumluları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75804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DOÜ KALİTE YÖNETİM SİSTEMİ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4685507" y="2133600"/>
            <a:ext cx="472281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0113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477</TotalTime>
  <Words>1097</Words>
  <Application>Microsoft Office PowerPoint</Application>
  <PresentationFormat>Geniş ekran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6" baseType="lpstr">
      <vt:lpstr>Arial</vt:lpstr>
      <vt:lpstr>Century Gothic</vt:lpstr>
      <vt:lpstr>Wingdings</vt:lpstr>
      <vt:lpstr>Wingdings 3</vt:lpstr>
      <vt:lpstr>Wisp</vt:lpstr>
      <vt:lpstr>DOÜ KALİTE YÖNETİM SİSTEMİNDE ÖĞRENCİLERİN ROLÜ VE ETKİNLİĞİ </vt:lpstr>
      <vt:lpstr>SUNUM PLANI </vt:lpstr>
      <vt:lpstr>TOPLAM KALİTE YÖNETİMİ  </vt:lpstr>
      <vt:lpstr>TOPLAM KALİTE YÖNETİMİ</vt:lpstr>
      <vt:lpstr>TOPLAM KALİTE YÖNETİMİ</vt:lpstr>
      <vt:lpstr>TOPLAM KALİTE YÖNETİMİ</vt:lpstr>
      <vt:lpstr>TOPLAM KALİTE YÖNETİMİ</vt:lpstr>
      <vt:lpstr>DOÜ KALİTE YÖNETİM SİSTEMİ  </vt:lpstr>
      <vt:lpstr>DOÜ KALİTE YÖNETİM SİSTEMİ</vt:lpstr>
      <vt:lpstr>DOÜ KALİTE YÖNETİM SİSTEMİ</vt:lpstr>
      <vt:lpstr>DOÜ KALİTE YÖNETİM SİSTEMİ</vt:lpstr>
      <vt:lpstr>DOÜ KALİTE YÖNETİM SİSTEMİ</vt:lpstr>
      <vt:lpstr>DOÜ KALİTE YÖNETİM SİSTEMİ</vt:lpstr>
      <vt:lpstr>MÜŞTERİ MEMNUNİYETİ </vt:lpstr>
      <vt:lpstr>MÜŞTERİ MEMNUNİYETİ</vt:lpstr>
      <vt:lpstr>MÜŞTERİ MEMNUNİYETİ</vt:lpstr>
      <vt:lpstr>ÖĞRENCİLERİN KYS İÇİNDEKİ ROLLERİ  VE ETKİNLİKLERİ</vt:lpstr>
      <vt:lpstr>ÖĞRENCİLERİN KYS İÇİNDE ROLLERİ  VE ETKİNLİKLERİ</vt:lpstr>
      <vt:lpstr>DOÜ KALİTE WEB SİTESİ  </vt:lpstr>
      <vt:lpstr>DOÜ KALİTE WEB SİTESİ</vt:lpstr>
      <vt:lpstr> KALİTE YÖNETİM BİLİŞİM SİSEMİ (QDMS VE ENSEMBLE YAZILIMLARI) </vt:lpstr>
      <vt:lpstr>QDMS YAZILIMI</vt:lpstr>
      <vt:lpstr>QDMS YAZILIMI</vt:lpstr>
      <vt:lpstr>QDMS YAZILIMI</vt:lpstr>
      <vt:lpstr>QDMS YAZILIMI</vt:lpstr>
      <vt:lpstr>QDMS YAZILIMI</vt:lpstr>
      <vt:lpstr>GÖRÜŞ/ÖNERİ/ŞİKAYET SÜRECİ  </vt:lpstr>
      <vt:lpstr>PowerPoint Sunusu</vt:lpstr>
      <vt:lpstr>PowerPoint Sunusu</vt:lpstr>
      <vt:lpstr>PowerPoint Sunusu</vt:lpstr>
      <vt:lpstr>DOÜ KALİTE YÖNETİM SİSTEMİNDE ÖĞRENCİLERİN ROLÜ VE ETKİNLİĞİ  12.12.2018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DOÜ KALİTE YÖNETİM SİSTEMİNDE ÖĞRENCİLERİN ROLÜ VE ETKİNLİĞİ </dc:title>
  <dc:creator>Mesut Kumru</dc:creator>
  <cp:lastModifiedBy>Ceyda Yildiz</cp:lastModifiedBy>
  <cp:revision>31</cp:revision>
  <dcterms:created xsi:type="dcterms:W3CDTF">2018-12-11T09:34:27Z</dcterms:created>
  <dcterms:modified xsi:type="dcterms:W3CDTF">2019-01-15T09:39:40Z</dcterms:modified>
</cp:coreProperties>
</file>